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Aptos Bold" panose="020B0604020202020204" charset="0"/>
      <p:regular r:id="rId12"/>
    </p:embeddedFont>
    <p:embeddedFont>
      <p:font typeface="Aptos Bold Italics" panose="020B0604020202020204" charset="0"/>
      <p:regular r:id="rId13"/>
    </p:embeddedFont>
    <p:embeddedFont>
      <p:font typeface="Aptos Italics"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291" y="7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toya, Adriana R" userId="91af9d77-3d7a-442e-8cce-938e8bc25842" providerId="ADAL" clId="{7FCD89A0-96BB-4155-A378-74E3B148A866}"/>
    <pc:docChg chg="modSld">
      <pc:chgData name="Montoya, Adriana R" userId="91af9d77-3d7a-442e-8cce-938e8bc25842" providerId="ADAL" clId="{7FCD89A0-96BB-4155-A378-74E3B148A866}" dt="2026-08-12T21:31:06.390" v="1" actId="14100"/>
      <pc:docMkLst>
        <pc:docMk/>
      </pc:docMkLst>
      <pc:sldChg chg="modSp mod">
        <pc:chgData name="Montoya, Adriana R" userId="91af9d77-3d7a-442e-8cce-938e8bc25842" providerId="ADAL" clId="{7FCD89A0-96BB-4155-A378-74E3B148A866}" dt="2026-08-12T21:30:43.913" v="0" actId="14100"/>
        <pc:sldMkLst>
          <pc:docMk/>
          <pc:sldMk cId="0" sldId="259"/>
        </pc:sldMkLst>
        <pc:spChg chg="mod">
          <ac:chgData name="Montoya, Adriana R" userId="91af9d77-3d7a-442e-8cce-938e8bc25842" providerId="ADAL" clId="{7FCD89A0-96BB-4155-A378-74E3B148A866}" dt="2026-08-12T21:30:43.913" v="0" actId="14100"/>
          <ac:spMkLst>
            <pc:docMk/>
            <pc:sldMk cId="0" sldId="259"/>
            <ac:spMk id="24" creationId="{00000000-0000-0000-0000-000000000000}"/>
          </ac:spMkLst>
        </pc:spChg>
      </pc:sldChg>
      <pc:sldChg chg="modSp mod">
        <pc:chgData name="Montoya, Adriana R" userId="91af9d77-3d7a-442e-8cce-938e8bc25842" providerId="ADAL" clId="{7FCD89A0-96BB-4155-A378-74E3B148A866}" dt="2026-08-12T21:31:06.390" v="1" actId="14100"/>
        <pc:sldMkLst>
          <pc:docMk/>
          <pc:sldMk cId="0" sldId="262"/>
        </pc:sldMkLst>
        <pc:spChg chg="mod">
          <ac:chgData name="Montoya, Adriana R" userId="91af9d77-3d7a-442e-8cce-938e8bc25842" providerId="ADAL" clId="{7FCD89A0-96BB-4155-A378-74E3B148A866}" dt="2026-08-12T21:31:06.390" v="1" actId="14100"/>
          <ac:spMkLst>
            <pc:docMk/>
            <pc:sldMk cId="0" sldId="262"/>
            <ac:spMk id="1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s://www.fws.gov/species/fountain-darter-etheostoma-fonticola" TargetMode="External"/><Relationship Id="rId3" Type="http://schemas.openxmlformats.org/officeDocument/2006/relationships/image" Target="../media/image1.png"/><Relationship Id="rId7" Type="http://schemas.openxmlformats.org/officeDocument/2006/relationships/hyperlink" Target="https://www.fws.gov/species/texas-wild-rice-zizania-texana" TargetMode="External"/><Relationship Id="rId12" Type="http://schemas.openxmlformats.org/officeDocument/2006/relationships/hyperlink" Target="https://www.fws.gov/species/san-marcos-salamander-eurycea-nana"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hyperlink" Target="https://www.fws.gov/species/texas-blind-salamander-eurycea-rathbuni" TargetMode="External"/><Relationship Id="rId5" Type="http://schemas.openxmlformats.org/officeDocument/2006/relationships/hyperlink" Target="https://www.fws.gov/species/comal-springs-riffle-beetle-heterelmis-comalensis" TargetMode="External"/><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grpSp>
        <p:nvGrpSpPr>
          <p:cNvPr id="6" name="Group 6"/>
          <p:cNvGrpSpPr/>
          <p:nvPr/>
        </p:nvGrpSpPr>
        <p:grpSpPr>
          <a:xfrm>
            <a:off x="0" y="-369163"/>
            <a:ext cx="18564466" cy="2979308"/>
            <a:chOff x="0" y="0"/>
            <a:chExt cx="4889407" cy="784674"/>
          </a:xfrm>
        </p:grpSpPr>
        <p:sp>
          <p:nvSpPr>
            <p:cNvPr id="7" name="Freeform 7"/>
            <p:cNvSpPr/>
            <p:nvPr/>
          </p:nvSpPr>
          <p:spPr>
            <a:xfrm>
              <a:off x="0" y="0"/>
              <a:ext cx="4889407" cy="784674"/>
            </a:xfrm>
            <a:custGeom>
              <a:avLst/>
              <a:gdLst/>
              <a:ahLst/>
              <a:cxnLst/>
              <a:rect l="l" t="t" r="r" b="b"/>
              <a:pathLst>
                <a:path w="4889407" h="784674">
                  <a:moveTo>
                    <a:pt x="0" y="0"/>
                  </a:moveTo>
                  <a:lnTo>
                    <a:pt x="4889407" y="0"/>
                  </a:lnTo>
                  <a:lnTo>
                    <a:pt x="4889407" y="784674"/>
                  </a:lnTo>
                  <a:lnTo>
                    <a:pt x="0" y="784674"/>
                  </a:lnTo>
                  <a:close/>
                </a:path>
              </a:pathLst>
            </a:custGeom>
            <a:solidFill>
              <a:srgbClr val="FFFFFF"/>
            </a:solidFill>
          </p:spPr>
          <p:txBody>
            <a:bodyPr/>
            <a:lstStyle/>
            <a:p>
              <a:endParaRPr lang="en-US"/>
            </a:p>
          </p:txBody>
        </p:sp>
        <p:sp>
          <p:nvSpPr>
            <p:cNvPr id="8" name="TextBox 8"/>
            <p:cNvSpPr txBox="1"/>
            <p:nvPr/>
          </p:nvSpPr>
          <p:spPr>
            <a:xfrm>
              <a:off x="0" y="-38100"/>
              <a:ext cx="4889407" cy="82277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11470" y="2793654"/>
            <a:ext cx="19447571" cy="9813740"/>
            <a:chOff x="0" y="0"/>
            <a:chExt cx="24384000" cy="12304789"/>
          </a:xfrm>
        </p:grpSpPr>
        <p:sp>
          <p:nvSpPr>
            <p:cNvPr id="10" name="Freeform 10"/>
            <p:cNvSpPr/>
            <p:nvPr/>
          </p:nvSpPr>
          <p:spPr>
            <a:xfrm>
              <a:off x="0" y="0"/>
              <a:ext cx="24383854" cy="12304776"/>
            </a:xfrm>
            <a:custGeom>
              <a:avLst/>
              <a:gdLst/>
              <a:ahLst/>
              <a:cxnLst/>
              <a:rect l="l" t="t" r="r" b="b"/>
              <a:pathLst>
                <a:path w="24383854" h="12304776">
                  <a:moveTo>
                    <a:pt x="0" y="0"/>
                  </a:moveTo>
                  <a:lnTo>
                    <a:pt x="24383854" y="0"/>
                  </a:lnTo>
                  <a:lnTo>
                    <a:pt x="24383854" y="12304776"/>
                  </a:lnTo>
                  <a:lnTo>
                    <a:pt x="0" y="12304776"/>
                  </a:lnTo>
                  <a:lnTo>
                    <a:pt x="0" y="0"/>
                  </a:lnTo>
                  <a:close/>
                </a:path>
              </a:pathLst>
            </a:custGeom>
            <a:blipFill>
              <a:blip r:embed="rId4"/>
              <a:stretch>
                <a:fillRect t="-16055" b="-16055"/>
              </a:stretch>
            </a:blipFill>
          </p:spPr>
          <p:txBody>
            <a:bodyPr/>
            <a:lstStyle/>
            <a:p>
              <a:endParaRPr lang="en-US"/>
            </a:p>
          </p:txBody>
        </p:sp>
      </p:grpSp>
      <p:grpSp>
        <p:nvGrpSpPr>
          <p:cNvPr id="11" name="Group 11"/>
          <p:cNvGrpSpPr/>
          <p:nvPr/>
        </p:nvGrpSpPr>
        <p:grpSpPr>
          <a:xfrm>
            <a:off x="523589" y="783412"/>
            <a:ext cx="5516134" cy="1231506"/>
            <a:chOff x="0" y="0"/>
            <a:chExt cx="7354845" cy="1642008"/>
          </a:xfrm>
        </p:grpSpPr>
        <p:sp>
          <p:nvSpPr>
            <p:cNvPr id="12" name="Freeform 12"/>
            <p:cNvSpPr/>
            <p:nvPr/>
          </p:nvSpPr>
          <p:spPr>
            <a:xfrm>
              <a:off x="0" y="0"/>
              <a:ext cx="7354845" cy="1641983"/>
            </a:xfrm>
            <a:custGeom>
              <a:avLst/>
              <a:gdLst/>
              <a:ahLst/>
              <a:cxnLst/>
              <a:rect l="l" t="t" r="r" b="b"/>
              <a:pathLst>
                <a:path w="7354845" h="1641983">
                  <a:moveTo>
                    <a:pt x="0" y="0"/>
                  </a:moveTo>
                  <a:lnTo>
                    <a:pt x="7354845" y="0"/>
                  </a:lnTo>
                  <a:lnTo>
                    <a:pt x="7354845" y="1641983"/>
                  </a:lnTo>
                  <a:lnTo>
                    <a:pt x="0" y="1641983"/>
                  </a:lnTo>
                  <a:lnTo>
                    <a:pt x="0" y="0"/>
                  </a:lnTo>
                  <a:close/>
                </a:path>
              </a:pathLst>
            </a:custGeom>
            <a:blipFill>
              <a:blip r:embed="rId5"/>
              <a:stretch>
                <a:fillRect t="-593" b="-593"/>
              </a:stretch>
            </a:blipFill>
          </p:spPr>
          <p:txBody>
            <a:bodyPr/>
            <a:lstStyle/>
            <a:p>
              <a:endParaRPr lang="en-US"/>
            </a:p>
          </p:txBody>
        </p:sp>
      </p:grpSp>
      <p:sp>
        <p:nvSpPr>
          <p:cNvPr id="13" name="Freeform 13"/>
          <p:cNvSpPr/>
          <p:nvPr/>
        </p:nvSpPr>
        <p:spPr>
          <a:xfrm>
            <a:off x="-111470" y="2793654"/>
            <a:ext cx="19044417" cy="10526369"/>
          </a:xfrm>
          <a:custGeom>
            <a:avLst/>
            <a:gdLst/>
            <a:ahLst/>
            <a:cxnLst/>
            <a:rect l="l" t="t" r="r" b="b"/>
            <a:pathLst>
              <a:path w="19044417" h="10526369">
                <a:moveTo>
                  <a:pt x="0" y="0"/>
                </a:moveTo>
                <a:lnTo>
                  <a:pt x="19044417" y="0"/>
                </a:lnTo>
                <a:lnTo>
                  <a:pt x="19044417" y="10526369"/>
                </a:lnTo>
                <a:lnTo>
                  <a:pt x="0" y="10526369"/>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523589" y="5514536"/>
            <a:ext cx="11552120" cy="2633114"/>
            <a:chOff x="0" y="0"/>
            <a:chExt cx="15402827" cy="3510819"/>
          </a:xfrm>
        </p:grpSpPr>
        <p:sp>
          <p:nvSpPr>
            <p:cNvPr id="15" name="Freeform 15"/>
            <p:cNvSpPr/>
            <p:nvPr/>
          </p:nvSpPr>
          <p:spPr>
            <a:xfrm>
              <a:off x="0" y="0"/>
              <a:ext cx="15402821" cy="3510823"/>
            </a:xfrm>
            <a:custGeom>
              <a:avLst/>
              <a:gdLst/>
              <a:ahLst/>
              <a:cxnLst/>
              <a:rect l="l" t="t" r="r" b="b"/>
              <a:pathLst>
                <a:path w="15402821" h="3510823">
                  <a:moveTo>
                    <a:pt x="0" y="0"/>
                  </a:moveTo>
                  <a:lnTo>
                    <a:pt x="15402821" y="0"/>
                  </a:lnTo>
                  <a:lnTo>
                    <a:pt x="15402821" y="3510823"/>
                  </a:lnTo>
                  <a:lnTo>
                    <a:pt x="0" y="3510823"/>
                  </a:lnTo>
                  <a:close/>
                </a:path>
              </a:pathLst>
            </a:custGeom>
            <a:blipFill>
              <a:blip r:embed="rId7">
                <a:alphaModFix amt="0"/>
              </a:blip>
              <a:stretch>
                <a:fillRect l="-23148" r="-4370" b="-118020"/>
              </a:stretch>
            </a:blipFill>
          </p:spPr>
          <p:txBody>
            <a:bodyPr/>
            <a:lstStyle/>
            <a:p>
              <a:endParaRPr lang="en-US"/>
            </a:p>
          </p:txBody>
        </p:sp>
        <p:sp>
          <p:nvSpPr>
            <p:cNvPr id="16" name="TextBox 16"/>
            <p:cNvSpPr txBox="1"/>
            <p:nvPr/>
          </p:nvSpPr>
          <p:spPr>
            <a:xfrm>
              <a:off x="0" y="95250"/>
              <a:ext cx="15402827" cy="3415569"/>
            </a:xfrm>
            <a:prstGeom prst="rect">
              <a:avLst/>
            </a:prstGeom>
          </p:spPr>
          <p:txBody>
            <a:bodyPr lIns="0" tIns="0" rIns="0" bIns="0" rtlCol="0" anchor="b"/>
            <a:lstStyle/>
            <a:p>
              <a:pPr algn="l">
                <a:lnSpc>
                  <a:spcPts val="8748"/>
                </a:lnSpc>
              </a:pPr>
              <a:r>
                <a:rPr lang="en-US" sz="8100" b="1" spc="225">
                  <a:solidFill>
                    <a:srgbClr val="F5F1EE"/>
                  </a:solidFill>
                  <a:latin typeface="Aptos Bold"/>
                  <a:ea typeface="Aptos Bold"/>
                  <a:cs typeface="Aptos Bold"/>
                  <a:sym typeface="Aptos Bold"/>
                </a:rPr>
                <a:t>Our Habitat, Our Home</a:t>
              </a:r>
            </a:p>
          </p:txBody>
        </p:sp>
      </p:grpSp>
      <p:grpSp>
        <p:nvGrpSpPr>
          <p:cNvPr id="17" name="Group 17"/>
          <p:cNvGrpSpPr/>
          <p:nvPr/>
        </p:nvGrpSpPr>
        <p:grpSpPr>
          <a:xfrm>
            <a:off x="0" y="2605469"/>
            <a:ext cx="18288000" cy="188185"/>
            <a:chOff x="0" y="0"/>
            <a:chExt cx="24384000" cy="250914"/>
          </a:xfrm>
        </p:grpSpPr>
        <p:sp>
          <p:nvSpPr>
            <p:cNvPr id="18" name="Freeform 18"/>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t="-13370" b="-14159"/>
              </a:stretch>
            </a:blipFill>
          </p:spPr>
          <p:txBody>
            <a:bodyPr/>
            <a:lstStyle/>
            <a:p>
              <a:endParaRPr lang="en-US"/>
            </a:p>
          </p:txBody>
        </p:sp>
      </p:grpSp>
      <p:sp>
        <p:nvSpPr>
          <p:cNvPr id="19" name="TextBox 19"/>
          <p:cNvSpPr txBox="1"/>
          <p:nvPr/>
        </p:nvSpPr>
        <p:spPr>
          <a:xfrm>
            <a:off x="564109" y="7958216"/>
            <a:ext cx="11511601" cy="397916"/>
          </a:xfrm>
          <a:prstGeom prst="rect">
            <a:avLst/>
          </a:prstGeom>
        </p:spPr>
        <p:txBody>
          <a:bodyPr lIns="0" tIns="0" rIns="0" bIns="0" rtlCol="0" anchor="t">
            <a:spAutoFit/>
          </a:bodyPr>
          <a:lstStyle/>
          <a:p>
            <a:pPr algn="l">
              <a:lnSpc>
                <a:spcPts val="3196"/>
              </a:lnSpc>
            </a:pPr>
            <a:r>
              <a:rPr lang="en-US" sz="2775" b="1">
                <a:solidFill>
                  <a:srgbClr val="F5F1EE"/>
                </a:solidFill>
                <a:latin typeface="Aptos Bold"/>
                <a:ea typeface="Aptos Bold"/>
                <a:cs typeface="Aptos Bold"/>
                <a:sym typeface="Aptos Bold"/>
              </a:rPr>
              <a:t>Endangered, Threatened, and Endemic Species of the Edwards Aquifer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4872819"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6596121" cy="10401375"/>
            <a:chOff x="0" y="0"/>
            <a:chExt cx="662984" cy="1045455"/>
          </a:xfrm>
        </p:grpSpPr>
        <p:sp>
          <p:nvSpPr>
            <p:cNvPr id="5" name="Freeform 5"/>
            <p:cNvSpPr/>
            <p:nvPr/>
          </p:nvSpPr>
          <p:spPr>
            <a:xfrm>
              <a:off x="0" y="0"/>
              <a:ext cx="662984" cy="1045455"/>
            </a:xfrm>
            <a:custGeom>
              <a:avLst/>
              <a:gdLst/>
              <a:ahLst/>
              <a:cxnLst/>
              <a:rect l="l" t="t" r="r" b="b"/>
              <a:pathLst>
                <a:path w="662984" h="1045455">
                  <a:moveTo>
                    <a:pt x="0" y="0"/>
                  </a:moveTo>
                  <a:lnTo>
                    <a:pt x="662984" y="0"/>
                  </a:lnTo>
                  <a:lnTo>
                    <a:pt x="662984" y="1045455"/>
                  </a:lnTo>
                  <a:lnTo>
                    <a:pt x="0" y="1045455"/>
                  </a:lnTo>
                  <a:close/>
                </a:path>
              </a:pathLst>
            </a:custGeom>
            <a:blipFill>
              <a:blip r:embed="rId3"/>
              <a:stretch>
                <a:fillRect l="-68266" r="-68266"/>
              </a:stretch>
            </a:blipFill>
          </p:spPr>
          <p:txBody>
            <a:bodyPr/>
            <a:lstStyle/>
            <a:p>
              <a:endParaRPr lang="en-US"/>
            </a:p>
          </p:txBody>
        </p:sp>
      </p:grpSp>
      <p:grpSp>
        <p:nvGrpSpPr>
          <p:cNvPr id="6" name="Group 6"/>
          <p:cNvGrpSpPr/>
          <p:nvPr/>
        </p:nvGrpSpPr>
        <p:grpSpPr>
          <a:xfrm>
            <a:off x="6907167" y="406278"/>
            <a:ext cx="10352133" cy="1244845"/>
            <a:chOff x="0" y="0"/>
            <a:chExt cx="13802844" cy="1659793"/>
          </a:xfrm>
        </p:grpSpPr>
        <p:sp>
          <p:nvSpPr>
            <p:cNvPr id="7" name="Freeform 7"/>
            <p:cNvSpPr/>
            <p:nvPr/>
          </p:nvSpPr>
          <p:spPr>
            <a:xfrm>
              <a:off x="0" y="0"/>
              <a:ext cx="13802844" cy="1659794"/>
            </a:xfrm>
            <a:custGeom>
              <a:avLst/>
              <a:gdLst/>
              <a:ahLst/>
              <a:cxnLst/>
              <a:rect l="l" t="t" r="r" b="b"/>
              <a:pathLst>
                <a:path w="13802844" h="1659794">
                  <a:moveTo>
                    <a:pt x="0" y="0"/>
                  </a:moveTo>
                  <a:lnTo>
                    <a:pt x="13802844" y="0"/>
                  </a:lnTo>
                  <a:lnTo>
                    <a:pt x="13802844" y="1659794"/>
                  </a:lnTo>
                  <a:lnTo>
                    <a:pt x="0" y="1659794"/>
                  </a:lnTo>
                  <a:close/>
                </a:path>
              </a:pathLst>
            </a:custGeom>
            <a:blipFill>
              <a:blip r:embed="rId4">
                <a:alphaModFix amt="0"/>
              </a:blip>
              <a:stretch>
                <a:fillRect t="-177765" r="-58993" b="-237491"/>
              </a:stretch>
            </a:blipFill>
          </p:spPr>
          <p:txBody>
            <a:bodyPr/>
            <a:lstStyle/>
            <a:p>
              <a:endParaRPr lang="en-US"/>
            </a:p>
          </p:txBody>
        </p:sp>
        <p:sp>
          <p:nvSpPr>
            <p:cNvPr id="8" name="TextBox 8"/>
            <p:cNvSpPr txBox="1"/>
            <p:nvPr/>
          </p:nvSpPr>
          <p:spPr>
            <a:xfrm>
              <a:off x="0" y="200025"/>
              <a:ext cx="13802844" cy="1459768"/>
            </a:xfrm>
            <a:prstGeom prst="rect">
              <a:avLst/>
            </a:prstGeom>
          </p:spPr>
          <p:txBody>
            <a:bodyPr lIns="0" tIns="0" rIns="0" bIns="0" rtlCol="0" anchor="b"/>
            <a:lstStyle/>
            <a:p>
              <a:pPr algn="l">
                <a:lnSpc>
                  <a:spcPts val="5742"/>
                </a:lnSpc>
              </a:pPr>
              <a:r>
                <a:rPr lang="en-US" sz="6600" b="1">
                  <a:solidFill>
                    <a:srgbClr val="6EA095"/>
                  </a:solidFill>
                  <a:latin typeface="Aptos Bold"/>
                  <a:ea typeface="Aptos Bold"/>
                  <a:cs typeface="Aptos Bold"/>
                  <a:sym typeface="Aptos Bold"/>
                </a:rPr>
                <a:t>Where the Wild Things Are</a:t>
              </a:r>
            </a:p>
          </p:txBody>
        </p:sp>
      </p:grpSp>
      <p:sp>
        <p:nvSpPr>
          <p:cNvPr id="9" name="Freeform 9"/>
          <p:cNvSpPr/>
          <p:nvPr/>
        </p:nvSpPr>
        <p:spPr>
          <a:xfrm>
            <a:off x="14855945" y="5849541"/>
            <a:ext cx="3038359" cy="3832792"/>
          </a:xfrm>
          <a:custGeom>
            <a:avLst/>
            <a:gdLst/>
            <a:ahLst/>
            <a:cxnLst/>
            <a:rect l="l" t="t" r="r" b="b"/>
            <a:pathLst>
              <a:path w="3038359" h="3832792">
                <a:moveTo>
                  <a:pt x="0" y="0"/>
                </a:moveTo>
                <a:lnTo>
                  <a:pt x="3038359" y="0"/>
                </a:lnTo>
                <a:lnTo>
                  <a:pt x="3038359" y="3832792"/>
                </a:lnTo>
                <a:lnTo>
                  <a:pt x="0" y="3832792"/>
                </a:lnTo>
                <a:lnTo>
                  <a:pt x="0" y="0"/>
                </a:lnTo>
                <a:close/>
              </a:path>
            </a:pathLst>
          </a:custGeom>
          <a:blipFill>
            <a:blip r:embed="rId5"/>
            <a:stretch>
              <a:fillRect/>
            </a:stretch>
          </a:blipFill>
        </p:spPr>
        <p:txBody>
          <a:bodyPr/>
          <a:lstStyle/>
          <a:p>
            <a:endParaRPr lang="en-US"/>
          </a:p>
        </p:txBody>
      </p:sp>
      <p:sp>
        <p:nvSpPr>
          <p:cNvPr id="10" name="TextBox 10"/>
          <p:cNvSpPr txBox="1"/>
          <p:nvPr/>
        </p:nvSpPr>
        <p:spPr>
          <a:xfrm>
            <a:off x="6907167" y="1534971"/>
            <a:ext cx="10987137" cy="1341882"/>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San Marcos is home to a diverse array of flora and fauna that forms an ecosystem unlike any other in the state. To distinguish between categories of wildlife, scientists refer to these </a:t>
            </a:r>
            <a:r>
              <a:rPr lang="en-US" sz="2400" b="1">
                <a:solidFill>
                  <a:srgbClr val="EBBA45"/>
                </a:solidFill>
                <a:latin typeface="Aptos Bold"/>
                <a:ea typeface="Aptos Bold"/>
                <a:cs typeface="Aptos Bold"/>
                <a:sym typeface="Aptos Bold"/>
              </a:rPr>
              <a:t>species </a:t>
            </a:r>
            <a:r>
              <a:rPr lang="en-US" sz="2400">
                <a:solidFill>
                  <a:srgbClr val="FFFFFF"/>
                </a:solidFill>
                <a:latin typeface="Aptos"/>
                <a:ea typeface="Aptos"/>
                <a:cs typeface="Aptos"/>
                <a:sym typeface="Aptos"/>
              </a:rPr>
              <a:t>in different ways. Knowing how each are distinct is essential to understanding the importance of local </a:t>
            </a:r>
            <a:r>
              <a:rPr lang="en-US" sz="2400" b="1">
                <a:solidFill>
                  <a:srgbClr val="EBBA45"/>
                </a:solidFill>
                <a:latin typeface="Aptos Bold"/>
                <a:ea typeface="Aptos Bold"/>
                <a:cs typeface="Aptos Bold"/>
                <a:sym typeface="Aptos Bold"/>
              </a:rPr>
              <a:t>conservation </a:t>
            </a:r>
            <a:r>
              <a:rPr lang="en-US" sz="2400">
                <a:solidFill>
                  <a:srgbClr val="FFFFFF"/>
                </a:solidFill>
                <a:latin typeface="Aptos"/>
                <a:ea typeface="Aptos"/>
                <a:cs typeface="Aptos"/>
                <a:sym typeface="Aptos"/>
              </a:rPr>
              <a:t>efforts. </a:t>
            </a:r>
          </a:p>
        </p:txBody>
      </p:sp>
      <p:sp>
        <p:nvSpPr>
          <p:cNvPr id="11" name="TextBox 11"/>
          <p:cNvSpPr txBox="1"/>
          <p:nvPr/>
        </p:nvSpPr>
        <p:spPr>
          <a:xfrm>
            <a:off x="6907167" y="3703528"/>
            <a:ext cx="3052018" cy="613410"/>
          </a:xfrm>
          <a:prstGeom prst="rect">
            <a:avLst/>
          </a:prstGeom>
        </p:spPr>
        <p:txBody>
          <a:bodyPr lIns="0" tIns="0" rIns="0" bIns="0" rtlCol="0" anchor="t">
            <a:spAutoFit/>
          </a:bodyPr>
          <a:lstStyle/>
          <a:p>
            <a:pPr algn="l">
              <a:lnSpc>
                <a:spcPts val="5039"/>
              </a:lnSpc>
            </a:pPr>
            <a:r>
              <a:rPr lang="en-US" sz="3599" b="1">
                <a:solidFill>
                  <a:srgbClr val="F87860"/>
                </a:solidFill>
                <a:latin typeface="Aptos Bold"/>
                <a:ea typeface="Aptos Bold"/>
                <a:cs typeface="Aptos Bold"/>
                <a:sym typeface="Aptos Bold"/>
              </a:rPr>
              <a:t>Native species</a:t>
            </a:r>
          </a:p>
        </p:txBody>
      </p:sp>
      <p:sp>
        <p:nvSpPr>
          <p:cNvPr id="12" name="TextBox 12"/>
          <p:cNvSpPr txBox="1"/>
          <p:nvPr/>
        </p:nvSpPr>
        <p:spPr>
          <a:xfrm>
            <a:off x="6907167" y="4307634"/>
            <a:ext cx="10352133" cy="1341882"/>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are species found in a given ecosystem as a result of natural distribution and evolutionary processes, as opposed to human intervention. For instance, bluebonnets are a species of wildflower native to south central Texas and northern Mexico. </a:t>
            </a:r>
          </a:p>
        </p:txBody>
      </p:sp>
      <p:sp>
        <p:nvSpPr>
          <p:cNvPr id="13" name="TextBox 13"/>
          <p:cNvSpPr txBox="1"/>
          <p:nvPr/>
        </p:nvSpPr>
        <p:spPr>
          <a:xfrm>
            <a:off x="6907167" y="6673576"/>
            <a:ext cx="7948778" cy="3008757"/>
          </a:xfrm>
          <a:prstGeom prst="rect">
            <a:avLst/>
          </a:prstGeom>
        </p:spPr>
        <p:txBody>
          <a:bodyPr lIns="0" tIns="0" rIns="0" bIns="0" rtlCol="0" anchor="t">
            <a:spAutoFit/>
          </a:bodyPr>
          <a:lstStyle/>
          <a:p>
            <a:pPr algn="l">
              <a:lnSpc>
                <a:spcPts val="2664"/>
              </a:lnSpc>
            </a:pPr>
            <a:r>
              <a:rPr lang="en-US" sz="2400">
                <a:solidFill>
                  <a:srgbClr val="FFFFFF"/>
                </a:solidFill>
                <a:latin typeface="Aptos"/>
                <a:ea typeface="Aptos"/>
                <a:cs typeface="Aptos"/>
                <a:sym typeface="Aptos"/>
              </a:rPr>
              <a:t>are those that are present in an area because of purposeful or accidental introduction by humans. These can include species like agricultural crop varieties, decorative plants, or even pets. </a:t>
            </a:r>
          </a:p>
          <a:p>
            <a:pPr algn="l">
              <a:lnSpc>
                <a:spcPts val="2664"/>
              </a:lnSpc>
            </a:pPr>
            <a:endParaRPr lang="en-US" sz="2400">
              <a:solidFill>
                <a:srgbClr val="FFFFFF"/>
              </a:solidFill>
              <a:latin typeface="Aptos"/>
              <a:ea typeface="Aptos"/>
              <a:cs typeface="Aptos"/>
              <a:sym typeface="Aptos"/>
            </a:endParaRPr>
          </a:p>
          <a:p>
            <a:pPr algn="l">
              <a:lnSpc>
                <a:spcPts val="2664"/>
              </a:lnSpc>
            </a:pPr>
            <a:r>
              <a:rPr lang="en-US" sz="2400">
                <a:solidFill>
                  <a:srgbClr val="FFFFFF"/>
                </a:solidFill>
                <a:latin typeface="Aptos"/>
                <a:ea typeface="Aptos"/>
                <a:cs typeface="Aptos"/>
                <a:sym typeface="Aptos"/>
              </a:rPr>
              <a:t>When a non-native species becomes so abundant that it begins to outcompete native species for resources, it can then be considered </a:t>
            </a:r>
            <a:r>
              <a:rPr lang="en-US" sz="2400" b="1">
                <a:solidFill>
                  <a:srgbClr val="EBBA45"/>
                </a:solidFill>
                <a:latin typeface="Aptos Bold"/>
                <a:ea typeface="Aptos Bold"/>
                <a:cs typeface="Aptos Bold"/>
                <a:sym typeface="Aptos Bold"/>
              </a:rPr>
              <a:t>invasive</a:t>
            </a:r>
            <a:r>
              <a:rPr lang="en-US" sz="2400">
                <a:solidFill>
                  <a:srgbClr val="FFFFFF"/>
                </a:solidFill>
                <a:latin typeface="Aptos"/>
                <a:ea typeface="Aptos"/>
                <a:cs typeface="Aptos"/>
                <a:sym typeface="Aptos"/>
              </a:rPr>
              <a:t>. Invasive species threaten the survival of other wildlife in an ecosystem.</a:t>
            </a:r>
          </a:p>
        </p:txBody>
      </p:sp>
      <p:sp>
        <p:nvSpPr>
          <p:cNvPr id="14" name="TextBox 14"/>
          <p:cNvSpPr txBox="1"/>
          <p:nvPr/>
        </p:nvSpPr>
        <p:spPr>
          <a:xfrm>
            <a:off x="6907167" y="6030516"/>
            <a:ext cx="6843712" cy="613410"/>
          </a:xfrm>
          <a:prstGeom prst="rect">
            <a:avLst/>
          </a:prstGeom>
        </p:spPr>
        <p:txBody>
          <a:bodyPr lIns="0" tIns="0" rIns="0" bIns="0" rtlCol="0" anchor="t">
            <a:spAutoFit/>
          </a:bodyPr>
          <a:lstStyle/>
          <a:p>
            <a:pPr algn="l">
              <a:lnSpc>
                <a:spcPts val="5039"/>
              </a:lnSpc>
            </a:pPr>
            <a:r>
              <a:rPr lang="en-US" sz="3599" b="1">
                <a:solidFill>
                  <a:srgbClr val="F87860"/>
                </a:solidFill>
                <a:latin typeface="Aptos Bold"/>
                <a:ea typeface="Aptos Bold"/>
                <a:cs typeface="Aptos Bold"/>
                <a:sym typeface="Aptos Bold"/>
              </a:rPr>
              <a:t>Introduced or non-native species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grpSp>
        <p:nvGrpSpPr>
          <p:cNvPr id="4" name="Group 4"/>
          <p:cNvGrpSpPr/>
          <p:nvPr/>
        </p:nvGrpSpPr>
        <p:grpSpPr>
          <a:xfrm>
            <a:off x="9606863" y="702563"/>
            <a:ext cx="9209476" cy="6268717"/>
            <a:chOff x="0" y="0"/>
            <a:chExt cx="3469134" cy="2361374"/>
          </a:xfrm>
        </p:grpSpPr>
        <p:sp>
          <p:nvSpPr>
            <p:cNvPr id="5" name="Freeform 5"/>
            <p:cNvSpPr/>
            <p:nvPr/>
          </p:nvSpPr>
          <p:spPr>
            <a:xfrm flipH="1">
              <a:off x="0" y="0"/>
              <a:ext cx="3469134" cy="2361374"/>
            </a:xfrm>
            <a:custGeom>
              <a:avLst/>
              <a:gdLst/>
              <a:ahLst/>
              <a:cxnLst/>
              <a:rect l="l" t="t" r="r" b="b"/>
              <a:pathLst>
                <a:path w="3469134" h="2361374">
                  <a:moveTo>
                    <a:pt x="3469134" y="0"/>
                  </a:moveTo>
                  <a:lnTo>
                    <a:pt x="0" y="0"/>
                  </a:lnTo>
                  <a:lnTo>
                    <a:pt x="0" y="2361374"/>
                  </a:lnTo>
                  <a:lnTo>
                    <a:pt x="3469134" y="2361374"/>
                  </a:lnTo>
                  <a:close/>
                </a:path>
              </a:pathLst>
            </a:custGeom>
            <a:blipFill>
              <a:blip r:embed="rId4"/>
              <a:stretch>
                <a:fillRect l="-1063" r="-1063"/>
              </a:stretch>
            </a:blipFill>
          </p:spPr>
          <p:txBody>
            <a:bodyPr/>
            <a:lstStyle/>
            <a:p>
              <a:endParaRPr lang="en-US"/>
            </a:p>
          </p:txBody>
        </p:sp>
      </p:grpSp>
      <p:grpSp>
        <p:nvGrpSpPr>
          <p:cNvPr id="6" name="Group 6"/>
          <p:cNvGrpSpPr/>
          <p:nvPr/>
        </p:nvGrpSpPr>
        <p:grpSpPr>
          <a:xfrm>
            <a:off x="554728" y="3378020"/>
            <a:ext cx="8941538" cy="3286125"/>
            <a:chOff x="0" y="0"/>
            <a:chExt cx="11922050" cy="4381500"/>
          </a:xfrm>
        </p:grpSpPr>
        <p:sp>
          <p:nvSpPr>
            <p:cNvPr id="7" name="TextBox 7"/>
            <p:cNvSpPr txBox="1"/>
            <p:nvPr/>
          </p:nvSpPr>
          <p:spPr>
            <a:xfrm>
              <a:off x="0" y="723900"/>
              <a:ext cx="11922050" cy="36576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are a type of native species whose range is constricted to a very specific, and often small, geographic area. They are highly adapted to the unique conditions of their native habitat, and thus cannot survive outside of it. </a:t>
              </a:r>
            </a:p>
            <a:p>
              <a:pPr algn="l">
                <a:lnSpc>
                  <a:spcPts val="2760"/>
                </a:lnSpc>
              </a:pPr>
              <a:endParaRPr lang="en-US" sz="2300">
                <a:solidFill>
                  <a:srgbClr val="FFFFFF"/>
                </a:solidFill>
                <a:latin typeface="Aptos"/>
                <a:ea typeface="Aptos"/>
                <a:cs typeface="Aptos"/>
                <a:sym typeface="Aptos"/>
              </a:endParaRPr>
            </a:p>
            <a:p>
              <a:pPr algn="l">
                <a:lnSpc>
                  <a:spcPts val="2760"/>
                </a:lnSpc>
              </a:pPr>
              <a:r>
                <a:rPr lang="en-US" sz="2300">
                  <a:solidFill>
                    <a:srgbClr val="FFFFFF"/>
                  </a:solidFill>
                  <a:latin typeface="Aptos"/>
                  <a:ea typeface="Aptos"/>
                  <a:cs typeface="Aptos"/>
                  <a:sym typeface="Aptos"/>
                </a:rPr>
                <a:t>Some endemic species can only be found on islands, or in mountain ranges above a certain elevation. Others, like those in the Edwards Aquifer, can only be found in </a:t>
              </a:r>
              <a:r>
                <a:rPr lang="en-US" sz="2300" b="1">
                  <a:solidFill>
                    <a:srgbClr val="EBBA45"/>
                  </a:solidFill>
                  <a:latin typeface="Aptos Bold"/>
                  <a:ea typeface="Aptos Bold"/>
                  <a:cs typeface="Aptos Bold"/>
                  <a:sym typeface="Aptos Bold"/>
                </a:rPr>
                <a:t>one river or spring system.</a:t>
              </a:r>
            </a:p>
          </p:txBody>
        </p:sp>
        <p:sp>
          <p:nvSpPr>
            <p:cNvPr id="8" name="TextBox 8"/>
            <p:cNvSpPr txBox="1"/>
            <p:nvPr/>
          </p:nvSpPr>
          <p:spPr>
            <a:xfrm>
              <a:off x="0" y="0"/>
              <a:ext cx="9223249" cy="723900"/>
            </a:xfrm>
            <a:prstGeom prst="rect">
              <a:avLst/>
            </a:prstGeom>
          </p:spPr>
          <p:txBody>
            <a:bodyPr lIns="0" tIns="0" rIns="0" bIns="0" rtlCol="0" anchor="t">
              <a:spAutoFit/>
            </a:bodyPr>
            <a:lstStyle/>
            <a:p>
              <a:pPr algn="l">
                <a:lnSpc>
                  <a:spcPts val="4320"/>
                </a:lnSpc>
              </a:pPr>
              <a:r>
                <a:rPr lang="en-US" sz="3600" b="1">
                  <a:solidFill>
                    <a:srgbClr val="F87860"/>
                  </a:solidFill>
                  <a:latin typeface="Aptos Bold"/>
                  <a:ea typeface="Aptos Bold"/>
                  <a:cs typeface="Aptos Bold"/>
                  <a:sym typeface="Aptos Bold"/>
                </a:rPr>
                <a:t>Endemic species</a:t>
              </a:r>
            </a:p>
          </p:txBody>
        </p:sp>
      </p:grpSp>
      <p:sp>
        <p:nvSpPr>
          <p:cNvPr id="9" name="TextBox 9"/>
          <p:cNvSpPr txBox="1"/>
          <p:nvPr/>
        </p:nvSpPr>
        <p:spPr>
          <a:xfrm>
            <a:off x="554728" y="562223"/>
            <a:ext cx="8802729" cy="951246"/>
          </a:xfrm>
          <a:prstGeom prst="rect">
            <a:avLst/>
          </a:prstGeom>
        </p:spPr>
        <p:txBody>
          <a:bodyPr lIns="0" tIns="0" rIns="0" bIns="0" rtlCol="0" anchor="t">
            <a:spAutoFit/>
          </a:bodyPr>
          <a:lstStyle/>
          <a:p>
            <a:pPr algn="l">
              <a:lnSpc>
                <a:spcPts val="7333"/>
              </a:lnSpc>
            </a:pPr>
            <a:r>
              <a:rPr lang="en-US" sz="6728" b="1">
                <a:solidFill>
                  <a:srgbClr val="6EA095"/>
                </a:solidFill>
                <a:latin typeface="Aptos Bold"/>
                <a:ea typeface="Aptos Bold"/>
                <a:cs typeface="Aptos Bold"/>
                <a:sym typeface="Aptos Bold"/>
              </a:rPr>
              <a:t>Ecological Islands</a:t>
            </a:r>
          </a:p>
        </p:txBody>
      </p:sp>
      <p:sp>
        <p:nvSpPr>
          <p:cNvPr id="10" name="TextBox 10"/>
          <p:cNvSpPr txBox="1"/>
          <p:nvPr/>
        </p:nvSpPr>
        <p:spPr>
          <a:xfrm>
            <a:off x="554728" y="1513469"/>
            <a:ext cx="8802729" cy="1447800"/>
          </a:xfrm>
          <a:prstGeom prst="rect">
            <a:avLst/>
          </a:prstGeom>
        </p:spPr>
        <p:txBody>
          <a:bodyPr lIns="0" tIns="0" rIns="0" bIns="0" rtlCol="0" anchor="t">
            <a:spAutoFit/>
          </a:bodyPr>
          <a:lstStyle/>
          <a:p>
            <a:pPr algn="l">
              <a:lnSpc>
                <a:spcPts val="2879"/>
              </a:lnSpc>
            </a:pPr>
            <a:r>
              <a:rPr lang="en-US" sz="2400">
                <a:solidFill>
                  <a:srgbClr val="FFFFFF"/>
                </a:solidFill>
                <a:latin typeface="Aptos"/>
                <a:ea typeface="Aptos"/>
                <a:cs typeface="Aptos"/>
                <a:sym typeface="Aptos"/>
              </a:rPr>
              <a:t>The spring systems of the Edwards Aquifer region serve as an important </a:t>
            </a:r>
            <a:r>
              <a:rPr lang="en-US" sz="2400" b="1">
                <a:solidFill>
                  <a:srgbClr val="EBBA45"/>
                </a:solidFill>
                <a:latin typeface="Aptos Bold"/>
                <a:ea typeface="Aptos Bold"/>
                <a:cs typeface="Aptos Bold"/>
                <a:sym typeface="Aptos Bold"/>
              </a:rPr>
              <a:t>habitat </a:t>
            </a:r>
            <a:r>
              <a:rPr lang="en-US" sz="2400">
                <a:solidFill>
                  <a:srgbClr val="FFFFFF"/>
                </a:solidFill>
                <a:latin typeface="Aptos"/>
                <a:ea typeface="Aptos"/>
                <a:cs typeface="Aptos"/>
                <a:sym typeface="Aptos"/>
              </a:rPr>
              <a:t>for a very special group of rare native species that can be found nowhere else on Earth. These species can be decribed as both </a:t>
            </a:r>
            <a:r>
              <a:rPr lang="en-US" sz="2400" b="1" i="1">
                <a:solidFill>
                  <a:srgbClr val="EBBA45"/>
                </a:solidFill>
                <a:latin typeface="Aptos Bold Italics"/>
                <a:ea typeface="Aptos Bold Italics"/>
                <a:cs typeface="Aptos Bold Italics"/>
                <a:sym typeface="Aptos Bold Italics"/>
              </a:rPr>
              <a:t>endemic </a:t>
            </a:r>
            <a:r>
              <a:rPr lang="en-US" sz="2400">
                <a:solidFill>
                  <a:srgbClr val="FFFFFF"/>
                </a:solidFill>
                <a:latin typeface="Aptos"/>
                <a:ea typeface="Aptos"/>
                <a:cs typeface="Aptos"/>
                <a:sym typeface="Aptos"/>
              </a:rPr>
              <a:t>and </a:t>
            </a:r>
            <a:r>
              <a:rPr lang="en-US" sz="2400" b="1" i="1">
                <a:solidFill>
                  <a:srgbClr val="EBBA45"/>
                </a:solidFill>
                <a:latin typeface="Aptos Bold Italics"/>
                <a:ea typeface="Aptos Bold Italics"/>
                <a:cs typeface="Aptos Bold Italics"/>
                <a:sym typeface="Aptos Bold Italics"/>
              </a:rPr>
              <a:t>endangered</a:t>
            </a:r>
            <a:r>
              <a:rPr lang="en-US" sz="2400">
                <a:solidFill>
                  <a:srgbClr val="FFFFFF"/>
                </a:solidFill>
                <a:latin typeface="Aptos"/>
                <a:ea typeface="Aptos"/>
                <a:cs typeface="Aptos"/>
                <a:sym typeface="Aptos"/>
              </a:rPr>
              <a:t>.</a:t>
            </a:r>
          </a:p>
        </p:txBody>
      </p:sp>
      <p:grpSp>
        <p:nvGrpSpPr>
          <p:cNvPr id="11" name="Group 11"/>
          <p:cNvGrpSpPr/>
          <p:nvPr/>
        </p:nvGrpSpPr>
        <p:grpSpPr>
          <a:xfrm>
            <a:off x="554728" y="7195196"/>
            <a:ext cx="17159004" cy="2559940"/>
            <a:chOff x="0" y="0"/>
            <a:chExt cx="22878672" cy="3413254"/>
          </a:xfrm>
        </p:grpSpPr>
        <p:sp>
          <p:nvSpPr>
            <p:cNvPr id="12" name="TextBox 12"/>
            <p:cNvSpPr txBox="1"/>
            <p:nvPr/>
          </p:nvSpPr>
          <p:spPr>
            <a:xfrm>
              <a:off x="26055" y="762002"/>
              <a:ext cx="22852617" cy="13716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Whereas </a:t>
              </a:r>
              <a:r>
                <a:rPr lang="en-US" sz="2300" i="1">
                  <a:solidFill>
                    <a:srgbClr val="FFFFFF"/>
                  </a:solidFill>
                  <a:latin typeface="Aptos Italics"/>
                  <a:ea typeface="Aptos Italics"/>
                  <a:cs typeface="Aptos Italics"/>
                  <a:sym typeface="Aptos Italics"/>
                </a:rPr>
                <a:t>endemic </a:t>
              </a:r>
              <a:r>
                <a:rPr lang="en-US" sz="2300">
                  <a:solidFill>
                    <a:srgbClr val="FFFFFF"/>
                  </a:solidFill>
                  <a:latin typeface="Aptos"/>
                  <a:ea typeface="Aptos"/>
                  <a:cs typeface="Aptos"/>
                  <a:sym typeface="Aptos"/>
                </a:rPr>
                <a:t>is an ecological descriptor, </a:t>
              </a:r>
              <a:r>
                <a:rPr lang="en-US" sz="2300" b="1">
                  <a:solidFill>
                    <a:srgbClr val="EBBA45"/>
                  </a:solidFill>
                  <a:latin typeface="Aptos Bold"/>
                  <a:ea typeface="Aptos Bold"/>
                  <a:cs typeface="Aptos Bold"/>
                  <a:sym typeface="Aptos Bold"/>
                </a:rPr>
                <a:t>endangered </a:t>
              </a:r>
              <a:r>
                <a:rPr lang="en-US" sz="2300">
                  <a:solidFill>
                    <a:srgbClr val="FFFFFF"/>
                  </a:solidFill>
                  <a:latin typeface="Aptos"/>
                  <a:ea typeface="Aptos"/>
                  <a:cs typeface="Aptos"/>
                  <a:sym typeface="Aptos"/>
                </a:rPr>
                <a:t>is a legal term applied to species that are protected under the </a:t>
              </a:r>
            </a:p>
            <a:p>
              <a:pPr algn="l">
                <a:lnSpc>
                  <a:spcPts val="2760"/>
                </a:lnSpc>
              </a:pPr>
              <a:r>
                <a:rPr lang="en-US" sz="2300" b="1">
                  <a:solidFill>
                    <a:srgbClr val="EBBA45"/>
                  </a:solidFill>
                  <a:latin typeface="Aptos Bold"/>
                  <a:ea typeface="Aptos Bold"/>
                  <a:cs typeface="Aptos Bold"/>
                  <a:sym typeface="Aptos Bold"/>
                </a:rPr>
                <a:t>Endangered Species Act (ESA) </a:t>
              </a:r>
              <a:r>
                <a:rPr lang="en-US" sz="2300">
                  <a:solidFill>
                    <a:srgbClr val="FFFFFF"/>
                  </a:solidFill>
                  <a:latin typeface="Aptos"/>
                  <a:ea typeface="Aptos"/>
                  <a:cs typeface="Aptos"/>
                  <a:sym typeface="Aptos"/>
                </a:rPr>
                <a:t>because they are in danger of extinction in all or part of their range. The ESA outlines a program for the conservation of imperiled plants and animals, and is administered by the U.S. Fish and Wildlife Service. </a:t>
              </a:r>
            </a:p>
          </p:txBody>
        </p:sp>
        <p:sp>
          <p:nvSpPr>
            <p:cNvPr id="13" name="TextBox 13"/>
            <p:cNvSpPr txBox="1"/>
            <p:nvPr/>
          </p:nvSpPr>
          <p:spPr>
            <a:xfrm>
              <a:off x="0" y="-66675"/>
              <a:ext cx="20184986" cy="795655"/>
            </a:xfrm>
            <a:prstGeom prst="rect">
              <a:avLst/>
            </a:prstGeom>
          </p:spPr>
          <p:txBody>
            <a:bodyPr lIns="0" tIns="0" rIns="0" bIns="0" rtlCol="0" anchor="t">
              <a:spAutoFit/>
            </a:bodyPr>
            <a:lstStyle/>
            <a:p>
              <a:pPr algn="l">
                <a:lnSpc>
                  <a:spcPts val="5040"/>
                </a:lnSpc>
                <a:spcBef>
                  <a:spcPct val="0"/>
                </a:spcBef>
              </a:pPr>
              <a:r>
                <a:rPr lang="en-US" sz="3600" b="1">
                  <a:solidFill>
                    <a:srgbClr val="F87860"/>
                  </a:solidFill>
                  <a:latin typeface="Aptos Bold"/>
                  <a:ea typeface="Aptos Bold"/>
                  <a:cs typeface="Aptos Bold"/>
                  <a:sym typeface="Aptos Bold"/>
                </a:rPr>
                <a:t>How is </a:t>
              </a:r>
              <a:r>
                <a:rPr lang="en-US" sz="3600" b="1" i="1">
                  <a:solidFill>
                    <a:srgbClr val="F87860"/>
                  </a:solidFill>
                  <a:latin typeface="Aptos Bold Italics"/>
                  <a:ea typeface="Aptos Bold Italics"/>
                  <a:cs typeface="Aptos Bold Italics"/>
                  <a:sym typeface="Aptos Bold Italics"/>
                </a:rPr>
                <a:t>endemic </a:t>
              </a:r>
              <a:r>
                <a:rPr lang="en-US" sz="3600" b="1">
                  <a:solidFill>
                    <a:srgbClr val="F87860"/>
                  </a:solidFill>
                  <a:latin typeface="Aptos Bold"/>
                  <a:ea typeface="Aptos Bold"/>
                  <a:cs typeface="Aptos Bold"/>
                  <a:sym typeface="Aptos Bold"/>
                </a:rPr>
                <a:t>different from </a:t>
              </a:r>
              <a:r>
                <a:rPr lang="en-US" sz="3600" b="1" i="1">
                  <a:solidFill>
                    <a:srgbClr val="F87860"/>
                  </a:solidFill>
                  <a:latin typeface="Aptos Bold Italics"/>
                  <a:ea typeface="Aptos Bold Italics"/>
                  <a:cs typeface="Aptos Bold Italics"/>
                  <a:sym typeface="Aptos Bold Italics"/>
                </a:rPr>
                <a:t>endangered</a:t>
              </a:r>
              <a:r>
                <a:rPr lang="en-US" sz="3600" b="1">
                  <a:solidFill>
                    <a:srgbClr val="F87860"/>
                  </a:solidFill>
                  <a:latin typeface="Aptos Bold"/>
                  <a:ea typeface="Aptos Bold"/>
                  <a:cs typeface="Aptos Bold"/>
                  <a:sym typeface="Aptos Bold"/>
                </a:rPr>
                <a:t>?</a:t>
              </a:r>
            </a:p>
          </p:txBody>
        </p:sp>
        <p:sp>
          <p:nvSpPr>
            <p:cNvPr id="14" name="TextBox 14"/>
            <p:cNvSpPr txBox="1"/>
            <p:nvPr/>
          </p:nvSpPr>
          <p:spPr>
            <a:xfrm>
              <a:off x="0" y="2498854"/>
              <a:ext cx="22272763" cy="914400"/>
            </a:xfrm>
            <a:prstGeom prst="rect">
              <a:avLst/>
            </a:prstGeom>
          </p:spPr>
          <p:txBody>
            <a:bodyPr lIns="0" tIns="0" rIns="0" bIns="0" rtlCol="0" anchor="t">
              <a:spAutoFit/>
            </a:bodyPr>
            <a:lstStyle/>
            <a:p>
              <a:pPr algn="l">
                <a:lnSpc>
                  <a:spcPts val="2760"/>
                </a:lnSpc>
              </a:pPr>
              <a:r>
                <a:rPr lang="en-US" sz="2300">
                  <a:solidFill>
                    <a:srgbClr val="FFFFFF"/>
                  </a:solidFill>
                  <a:latin typeface="Aptos"/>
                  <a:ea typeface="Aptos"/>
                  <a:cs typeface="Aptos"/>
                  <a:sym typeface="Aptos"/>
                </a:rPr>
                <a:t>The ESA makes it illegal to harm or “take” endangered wildlife without a permit, and requires that any habitat critical for their survival is not significantly degraded or destroyed. </a:t>
              </a:r>
            </a:p>
          </p:txBody>
        </p:sp>
      </p:grpSp>
      <p:sp>
        <p:nvSpPr>
          <p:cNvPr id="15" name="TextBox 15"/>
          <p:cNvSpPr txBox="1"/>
          <p:nvPr/>
        </p:nvSpPr>
        <p:spPr>
          <a:xfrm>
            <a:off x="13862371" y="7027362"/>
            <a:ext cx="4224585" cy="297569"/>
          </a:xfrm>
          <a:prstGeom prst="rect">
            <a:avLst/>
          </a:prstGeom>
        </p:spPr>
        <p:txBody>
          <a:bodyPr lIns="0" tIns="0" rIns="0" bIns="0" rtlCol="0" anchor="t">
            <a:spAutoFit/>
          </a:bodyPr>
          <a:lstStyle/>
          <a:p>
            <a:pPr algn="ctr">
              <a:lnSpc>
                <a:spcPts val="2406"/>
              </a:lnSpc>
            </a:pPr>
            <a:r>
              <a:rPr lang="en-US" sz="1718" i="1">
                <a:solidFill>
                  <a:srgbClr val="FFFFFF"/>
                </a:solidFill>
                <a:latin typeface="Aptos Italics"/>
                <a:ea typeface="Aptos Italics"/>
                <a:cs typeface="Aptos Italics"/>
                <a:sym typeface="Aptos Italics"/>
              </a:rPr>
              <a:t>Texas Blind Salamanders. Photo by Tom Reel.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3"/>
              <a:stretch>
                <a:fillRect l="-17960" t="-31801" r="-10908" b="-20268"/>
              </a:stretch>
            </a:blipFill>
          </p:spPr>
          <p:txBody>
            <a:bodyPr/>
            <a:lstStyle/>
            <a:p>
              <a:endParaRPr lang="en-US"/>
            </a:p>
          </p:txBody>
        </p:sp>
      </p:grpSp>
      <p:sp>
        <p:nvSpPr>
          <p:cNvPr id="4" name="TextBox 4"/>
          <p:cNvSpPr txBox="1"/>
          <p:nvPr/>
        </p:nvSpPr>
        <p:spPr>
          <a:xfrm>
            <a:off x="763925" y="633754"/>
            <a:ext cx="16760149" cy="1343025"/>
          </a:xfrm>
          <a:prstGeom prst="rect">
            <a:avLst/>
          </a:prstGeom>
        </p:spPr>
        <p:txBody>
          <a:bodyPr lIns="0" tIns="0" rIns="0" bIns="0" rtlCol="0" anchor="t">
            <a:spAutoFit/>
          </a:bodyPr>
          <a:lstStyle/>
          <a:p>
            <a:pPr algn="ctr">
              <a:lnSpc>
                <a:spcPts val="5381"/>
              </a:lnSpc>
            </a:pPr>
            <a:r>
              <a:rPr lang="en-US" sz="4484" b="1">
                <a:solidFill>
                  <a:srgbClr val="FFFFFF"/>
                </a:solidFill>
                <a:latin typeface="Aptos Bold"/>
                <a:ea typeface="Aptos Bold"/>
                <a:cs typeface="Aptos Bold"/>
                <a:sym typeface="Aptos Bold"/>
              </a:rPr>
              <a:t>The San Marcos River is home to </a:t>
            </a:r>
            <a:r>
              <a:rPr lang="en-US" sz="4484" b="1">
                <a:solidFill>
                  <a:srgbClr val="EBBA45"/>
                </a:solidFill>
                <a:latin typeface="Aptos Bold"/>
                <a:ea typeface="Aptos Bold"/>
                <a:cs typeface="Aptos Bold"/>
                <a:sym typeface="Aptos Bold"/>
              </a:rPr>
              <a:t>5 endemic species</a:t>
            </a:r>
            <a:r>
              <a:rPr lang="en-US" sz="4484" b="1">
                <a:solidFill>
                  <a:srgbClr val="FFFFFF"/>
                </a:solidFill>
                <a:latin typeface="Aptos Bold"/>
                <a:ea typeface="Aptos Bold"/>
                <a:cs typeface="Aptos Bold"/>
                <a:sym typeface="Aptos Bold"/>
              </a:rPr>
              <a:t> protected under the Endangered Species Act.</a:t>
            </a:r>
          </a:p>
        </p:txBody>
      </p:sp>
      <p:grpSp>
        <p:nvGrpSpPr>
          <p:cNvPr id="5" name="Group 5"/>
          <p:cNvGrpSpPr/>
          <p:nvPr/>
        </p:nvGrpSpPr>
        <p:grpSpPr>
          <a:xfrm>
            <a:off x="4907718" y="2269093"/>
            <a:ext cx="4011662" cy="3559904"/>
            <a:chOff x="0" y="0"/>
            <a:chExt cx="5348883" cy="4746539"/>
          </a:xfrm>
        </p:grpSpPr>
        <p:grpSp>
          <p:nvGrpSpPr>
            <p:cNvPr id="6" name="Group 6"/>
            <p:cNvGrpSpPr/>
            <p:nvPr/>
          </p:nvGrpSpPr>
          <p:grpSpPr>
            <a:xfrm>
              <a:off x="81125" y="0"/>
              <a:ext cx="5200507" cy="3651771"/>
              <a:chOff x="0" y="0"/>
              <a:chExt cx="1987497" cy="1395611"/>
            </a:xfrm>
          </p:grpSpPr>
          <p:sp>
            <p:nvSpPr>
              <p:cNvPr id="7" name="Freeform 7"/>
              <p:cNvSpPr/>
              <p:nvPr/>
            </p:nvSpPr>
            <p:spPr>
              <a:xfrm>
                <a:off x="0" y="0"/>
                <a:ext cx="1987497" cy="1395611"/>
              </a:xfrm>
              <a:custGeom>
                <a:avLst/>
                <a:gdLst/>
                <a:ahLst/>
                <a:cxnLst/>
                <a:rect l="l" t="t" r="r" b="b"/>
                <a:pathLst>
                  <a:path w="1987497" h="1395611">
                    <a:moveTo>
                      <a:pt x="0" y="0"/>
                    </a:moveTo>
                    <a:lnTo>
                      <a:pt x="1987497" y="0"/>
                    </a:lnTo>
                    <a:lnTo>
                      <a:pt x="1987497" y="1395611"/>
                    </a:lnTo>
                    <a:lnTo>
                      <a:pt x="0" y="1395611"/>
                    </a:lnTo>
                    <a:close/>
                  </a:path>
                </a:pathLst>
              </a:custGeom>
              <a:blipFill>
                <a:blip r:embed="rId4"/>
                <a:stretch>
                  <a:fillRect l="-28307" r="-5444"/>
                </a:stretch>
              </a:blipFill>
            </p:spPr>
            <p:txBody>
              <a:bodyPr/>
              <a:lstStyle/>
              <a:p>
                <a:endParaRPr lang="en-US"/>
              </a:p>
            </p:txBody>
          </p:sp>
        </p:grpSp>
        <p:sp>
          <p:nvSpPr>
            <p:cNvPr id="8" name="TextBox 8"/>
            <p:cNvSpPr txBox="1"/>
            <p:nvPr/>
          </p:nvSpPr>
          <p:spPr>
            <a:xfrm>
              <a:off x="0" y="3781946"/>
              <a:ext cx="5348883" cy="558193"/>
            </a:xfrm>
            <a:prstGeom prst="rect">
              <a:avLst/>
            </a:prstGeom>
          </p:spPr>
          <p:txBody>
            <a:bodyPr lIns="0" tIns="0" rIns="0" bIns="0" rtlCol="0" anchor="t">
              <a:spAutoFit/>
            </a:bodyPr>
            <a:lstStyle/>
            <a:p>
              <a:pPr algn="ctr">
                <a:lnSpc>
                  <a:spcPts val="3568"/>
                </a:lnSpc>
              </a:pPr>
              <a:r>
                <a:rPr lang="en-US" sz="2549" b="1" u="sng">
                  <a:solidFill>
                    <a:srgbClr val="FFFFFF"/>
                  </a:solidFill>
                  <a:latin typeface="Aptos Bold"/>
                  <a:ea typeface="Aptos Bold"/>
                  <a:cs typeface="Aptos Bold"/>
                  <a:sym typeface="Aptos Bold"/>
                  <a:hlinkClick r:id="rId5" tooltip="https://www.fws.gov/species/comal-springs-riffle-beetle-heterelmis-comalensis"/>
                </a:rPr>
                <a:t>Comal Springs Riffle Beetle</a:t>
              </a:r>
            </a:p>
          </p:txBody>
        </p:sp>
        <p:sp>
          <p:nvSpPr>
            <p:cNvPr id="9" name="TextBox 9"/>
            <p:cNvSpPr txBox="1"/>
            <p:nvPr/>
          </p:nvSpPr>
          <p:spPr>
            <a:xfrm>
              <a:off x="1418919" y="4330614"/>
              <a:ext cx="2369242" cy="415925"/>
            </a:xfrm>
            <a:prstGeom prst="rect">
              <a:avLst/>
            </a:prstGeom>
          </p:spPr>
          <p:txBody>
            <a:bodyPr lIns="0" tIns="0" rIns="0" bIns="0" rtlCol="0" anchor="t">
              <a:spAutoFit/>
            </a:bodyPr>
            <a:lstStyle/>
            <a:p>
              <a:pPr algn="ctr">
                <a:lnSpc>
                  <a:spcPts val="2419"/>
                </a:lnSpc>
              </a:pPr>
              <a:r>
                <a:rPr lang="en-US" sz="2016" b="1">
                  <a:solidFill>
                    <a:srgbClr val="FFFFFF"/>
                  </a:solidFill>
                  <a:latin typeface="Aptos Bold"/>
                  <a:ea typeface="Aptos Bold"/>
                  <a:cs typeface="Aptos Bold"/>
                  <a:sym typeface="Aptos Bold"/>
                </a:rPr>
                <a:t>endangered</a:t>
              </a:r>
            </a:p>
          </p:txBody>
        </p:sp>
      </p:grpSp>
      <p:grpSp>
        <p:nvGrpSpPr>
          <p:cNvPr id="10" name="Group 10"/>
          <p:cNvGrpSpPr/>
          <p:nvPr/>
        </p:nvGrpSpPr>
        <p:grpSpPr>
          <a:xfrm>
            <a:off x="9449634" y="2266866"/>
            <a:ext cx="3900380" cy="3562131"/>
            <a:chOff x="0" y="0"/>
            <a:chExt cx="5200507" cy="4749508"/>
          </a:xfrm>
        </p:grpSpPr>
        <p:grpSp>
          <p:nvGrpSpPr>
            <p:cNvPr id="11" name="Group 11"/>
            <p:cNvGrpSpPr/>
            <p:nvPr/>
          </p:nvGrpSpPr>
          <p:grpSpPr>
            <a:xfrm>
              <a:off x="0" y="0"/>
              <a:ext cx="5200507" cy="3651771"/>
              <a:chOff x="0" y="0"/>
              <a:chExt cx="1987497" cy="1395611"/>
            </a:xfrm>
          </p:grpSpPr>
          <p:sp>
            <p:nvSpPr>
              <p:cNvPr id="12" name="Freeform 12"/>
              <p:cNvSpPr/>
              <p:nvPr/>
            </p:nvSpPr>
            <p:spPr>
              <a:xfrm>
                <a:off x="0" y="0"/>
                <a:ext cx="1987497" cy="1395611"/>
              </a:xfrm>
              <a:custGeom>
                <a:avLst/>
                <a:gdLst/>
                <a:ahLst/>
                <a:cxnLst/>
                <a:rect l="l" t="t" r="r" b="b"/>
                <a:pathLst>
                  <a:path w="1987497" h="1395611">
                    <a:moveTo>
                      <a:pt x="0" y="0"/>
                    </a:moveTo>
                    <a:lnTo>
                      <a:pt x="1987497" y="0"/>
                    </a:lnTo>
                    <a:lnTo>
                      <a:pt x="1987497" y="1395611"/>
                    </a:lnTo>
                    <a:lnTo>
                      <a:pt x="0" y="1395611"/>
                    </a:lnTo>
                    <a:close/>
                  </a:path>
                </a:pathLst>
              </a:custGeom>
              <a:blipFill>
                <a:blip r:embed="rId6"/>
                <a:stretch>
                  <a:fillRect l="-6175" r="-6175"/>
                </a:stretch>
              </a:blipFill>
            </p:spPr>
            <p:txBody>
              <a:bodyPr/>
              <a:lstStyle/>
              <a:p>
                <a:endParaRPr lang="en-US"/>
              </a:p>
            </p:txBody>
          </p:sp>
        </p:grpSp>
        <p:sp>
          <p:nvSpPr>
            <p:cNvPr id="13" name="TextBox 13"/>
            <p:cNvSpPr txBox="1"/>
            <p:nvPr/>
          </p:nvSpPr>
          <p:spPr>
            <a:xfrm>
              <a:off x="1069095" y="3781946"/>
              <a:ext cx="3031331" cy="558193"/>
            </a:xfrm>
            <a:prstGeom prst="rect">
              <a:avLst/>
            </a:prstGeom>
          </p:spPr>
          <p:txBody>
            <a:bodyPr lIns="0" tIns="0" rIns="0" bIns="0" rtlCol="0" anchor="t">
              <a:spAutoFit/>
            </a:bodyPr>
            <a:lstStyle/>
            <a:p>
              <a:pPr algn="ctr">
                <a:lnSpc>
                  <a:spcPts val="3568"/>
                </a:lnSpc>
              </a:pPr>
              <a:r>
                <a:rPr lang="en-US" sz="2549" b="1" u="sng">
                  <a:solidFill>
                    <a:srgbClr val="FFFFFF"/>
                  </a:solidFill>
                  <a:latin typeface="Aptos Bold"/>
                  <a:ea typeface="Aptos Bold"/>
                  <a:cs typeface="Aptos Bold"/>
                  <a:sym typeface="Aptos Bold"/>
                  <a:hlinkClick r:id="rId7" tooltip="https://www.fws.gov/species/texas-wild-rice-zizania-texana"/>
                </a:rPr>
                <a:t>Texas Wild Rice</a:t>
              </a:r>
            </a:p>
          </p:txBody>
        </p:sp>
        <p:sp>
          <p:nvSpPr>
            <p:cNvPr id="14" name="TextBox 14"/>
            <p:cNvSpPr txBox="1"/>
            <p:nvPr/>
          </p:nvSpPr>
          <p:spPr>
            <a:xfrm>
              <a:off x="1412346" y="4330614"/>
              <a:ext cx="2369242" cy="418895"/>
            </a:xfrm>
            <a:prstGeom prst="rect">
              <a:avLst/>
            </a:prstGeom>
          </p:spPr>
          <p:txBody>
            <a:bodyPr lIns="0" tIns="0" rIns="0" bIns="0" rtlCol="0" anchor="t">
              <a:spAutoFit/>
            </a:bodyPr>
            <a:lstStyle/>
            <a:p>
              <a:pPr algn="ctr">
                <a:lnSpc>
                  <a:spcPts val="2419"/>
                </a:lnSpc>
              </a:pPr>
              <a:r>
                <a:rPr lang="en-US" sz="2016" b="1">
                  <a:solidFill>
                    <a:srgbClr val="FFFFFF"/>
                  </a:solidFill>
                  <a:latin typeface="Aptos Bold"/>
                  <a:ea typeface="Aptos Bold"/>
                  <a:cs typeface="Aptos Bold"/>
                  <a:sym typeface="Aptos Bold"/>
                </a:rPr>
                <a:t>endangered</a:t>
              </a:r>
            </a:p>
          </p:txBody>
        </p:sp>
      </p:grpSp>
      <p:grpSp>
        <p:nvGrpSpPr>
          <p:cNvPr id="15" name="Group 15"/>
          <p:cNvGrpSpPr/>
          <p:nvPr/>
        </p:nvGrpSpPr>
        <p:grpSpPr>
          <a:xfrm>
            <a:off x="2713085" y="6121312"/>
            <a:ext cx="12861831" cy="3560285"/>
            <a:chOff x="0" y="0"/>
            <a:chExt cx="17149108" cy="4747047"/>
          </a:xfrm>
        </p:grpSpPr>
        <p:grpSp>
          <p:nvGrpSpPr>
            <p:cNvPr id="16" name="Group 16"/>
            <p:cNvGrpSpPr/>
            <p:nvPr/>
          </p:nvGrpSpPr>
          <p:grpSpPr>
            <a:xfrm>
              <a:off x="5974300" y="0"/>
              <a:ext cx="5200507" cy="3651771"/>
              <a:chOff x="0" y="0"/>
              <a:chExt cx="1987497" cy="1395611"/>
            </a:xfrm>
          </p:grpSpPr>
          <p:sp>
            <p:nvSpPr>
              <p:cNvPr id="17" name="Freeform 17"/>
              <p:cNvSpPr/>
              <p:nvPr/>
            </p:nvSpPr>
            <p:spPr>
              <a:xfrm>
                <a:off x="0" y="0"/>
                <a:ext cx="1987497" cy="1395611"/>
              </a:xfrm>
              <a:custGeom>
                <a:avLst/>
                <a:gdLst/>
                <a:ahLst/>
                <a:cxnLst/>
                <a:rect l="l" t="t" r="r" b="b"/>
                <a:pathLst>
                  <a:path w="1987497" h="1395611">
                    <a:moveTo>
                      <a:pt x="0" y="0"/>
                    </a:moveTo>
                    <a:lnTo>
                      <a:pt x="1987497" y="0"/>
                    </a:lnTo>
                    <a:lnTo>
                      <a:pt x="1987497" y="1395611"/>
                    </a:lnTo>
                    <a:lnTo>
                      <a:pt x="0" y="1395611"/>
                    </a:lnTo>
                    <a:close/>
                  </a:path>
                </a:pathLst>
              </a:custGeom>
              <a:blipFill>
                <a:blip r:embed="rId8"/>
                <a:stretch>
                  <a:fillRect l="-22591" r="-11159"/>
                </a:stretch>
              </a:blipFill>
            </p:spPr>
            <p:txBody>
              <a:bodyPr/>
              <a:lstStyle/>
              <a:p>
                <a:endParaRPr lang="en-US"/>
              </a:p>
            </p:txBody>
          </p:sp>
        </p:grpSp>
        <p:grpSp>
          <p:nvGrpSpPr>
            <p:cNvPr id="18" name="Group 18"/>
            <p:cNvGrpSpPr/>
            <p:nvPr/>
          </p:nvGrpSpPr>
          <p:grpSpPr>
            <a:xfrm>
              <a:off x="0" y="0"/>
              <a:ext cx="5200507" cy="3651771"/>
              <a:chOff x="0" y="0"/>
              <a:chExt cx="1987497" cy="1395611"/>
            </a:xfrm>
          </p:grpSpPr>
          <p:sp>
            <p:nvSpPr>
              <p:cNvPr id="19" name="Freeform 19"/>
              <p:cNvSpPr/>
              <p:nvPr/>
            </p:nvSpPr>
            <p:spPr>
              <a:xfrm>
                <a:off x="0" y="0"/>
                <a:ext cx="1987497" cy="1395611"/>
              </a:xfrm>
              <a:custGeom>
                <a:avLst/>
                <a:gdLst/>
                <a:ahLst/>
                <a:cxnLst/>
                <a:rect l="l" t="t" r="r" b="b"/>
                <a:pathLst>
                  <a:path w="1987497" h="1395611">
                    <a:moveTo>
                      <a:pt x="0" y="0"/>
                    </a:moveTo>
                    <a:lnTo>
                      <a:pt x="1987497" y="0"/>
                    </a:lnTo>
                    <a:lnTo>
                      <a:pt x="1987497" y="1395611"/>
                    </a:lnTo>
                    <a:lnTo>
                      <a:pt x="0" y="1395611"/>
                    </a:lnTo>
                    <a:close/>
                  </a:path>
                </a:pathLst>
              </a:custGeom>
              <a:blipFill>
                <a:blip r:embed="rId9"/>
                <a:stretch>
                  <a:fillRect t="-3403" b="-3403"/>
                </a:stretch>
              </a:blipFill>
            </p:spPr>
            <p:txBody>
              <a:bodyPr/>
              <a:lstStyle/>
              <a:p>
                <a:endParaRPr lang="en-US"/>
              </a:p>
            </p:txBody>
          </p:sp>
        </p:grpSp>
        <p:grpSp>
          <p:nvGrpSpPr>
            <p:cNvPr id="20" name="Group 20"/>
            <p:cNvGrpSpPr/>
            <p:nvPr/>
          </p:nvGrpSpPr>
          <p:grpSpPr>
            <a:xfrm>
              <a:off x="11948601" y="2569"/>
              <a:ext cx="5200507" cy="3651771"/>
              <a:chOff x="0" y="0"/>
              <a:chExt cx="1987497" cy="1395611"/>
            </a:xfrm>
          </p:grpSpPr>
          <p:sp>
            <p:nvSpPr>
              <p:cNvPr id="21" name="Freeform 21"/>
              <p:cNvSpPr/>
              <p:nvPr/>
            </p:nvSpPr>
            <p:spPr>
              <a:xfrm>
                <a:off x="0" y="0"/>
                <a:ext cx="1987497" cy="1395611"/>
              </a:xfrm>
              <a:custGeom>
                <a:avLst/>
                <a:gdLst/>
                <a:ahLst/>
                <a:cxnLst/>
                <a:rect l="l" t="t" r="r" b="b"/>
                <a:pathLst>
                  <a:path w="1987497" h="1395611">
                    <a:moveTo>
                      <a:pt x="0" y="0"/>
                    </a:moveTo>
                    <a:lnTo>
                      <a:pt x="1987497" y="0"/>
                    </a:lnTo>
                    <a:lnTo>
                      <a:pt x="1987497" y="1395611"/>
                    </a:lnTo>
                    <a:lnTo>
                      <a:pt x="0" y="1395611"/>
                    </a:lnTo>
                    <a:close/>
                  </a:path>
                </a:pathLst>
              </a:custGeom>
              <a:blipFill>
                <a:blip r:embed="rId10"/>
                <a:stretch>
                  <a:fillRect l="-16875" r="-16875"/>
                </a:stretch>
              </a:blipFill>
            </p:spPr>
            <p:txBody>
              <a:bodyPr/>
              <a:lstStyle/>
              <a:p>
                <a:endParaRPr lang="en-US"/>
              </a:p>
            </p:txBody>
          </p:sp>
        </p:grpSp>
        <p:sp>
          <p:nvSpPr>
            <p:cNvPr id="22" name="TextBox 22"/>
            <p:cNvSpPr txBox="1"/>
            <p:nvPr/>
          </p:nvSpPr>
          <p:spPr>
            <a:xfrm>
              <a:off x="240750" y="3779484"/>
              <a:ext cx="4667052" cy="558193"/>
            </a:xfrm>
            <a:prstGeom prst="rect">
              <a:avLst/>
            </a:prstGeom>
          </p:spPr>
          <p:txBody>
            <a:bodyPr lIns="0" tIns="0" rIns="0" bIns="0" rtlCol="0" anchor="t">
              <a:spAutoFit/>
            </a:bodyPr>
            <a:lstStyle/>
            <a:p>
              <a:pPr algn="ctr">
                <a:lnSpc>
                  <a:spcPts val="3568"/>
                </a:lnSpc>
              </a:pPr>
              <a:r>
                <a:rPr lang="en-US" sz="2549" b="1" u="sng">
                  <a:solidFill>
                    <a:srgbClr val="FFFFFF"/>
                  </a:solidFill>
                  <a:latin typeface="Aptos Bold"/>
                  <a:ea typeface="Aptos Bold"/>
                  <a:cs typeface="Aptos Bold"/>
                  <a:sym typeface="Aptos Bold"/>
                  <a:hlinkClick r:id="rId11" tooltip="https://www.fws.gov/species/texas-blind-salamander-eurycea-rathbuni"/>
                </a:rPr>
                <a:t>Texas Blind Salamander</a:t>
              </a:r>
            </a:p>
          </p:txBody>
        </p:sp>
        <p:sp>
          <p:nvSpPr>
            <p:cNvPr id="23" name="TextBox 23"/>
            <p:cNvSpPr txBox="1"/>
            <p:nvPr/>
          </p:nvSpPr>
          <p:spPr>
            <a:xfrm>
              <a:off x="6081526" y="3779484"/>
              <a:ext cx="4766270" cy="558193"/>
            </a:xfrm>
            <a:prstGeom prst="rect">
              <a:avLst/>
            </a:prstGeom>
          </p:spPr>
          <p:txBody>
            <a:bodyPr lIns="0" tIns="0" rIns="0" bIns="0" rtlCol="0" anchor="t">
              <a:spAutoFit/>
            </a:bodyPr>
            <a:lstStyle/>
            <a:p>
              <a:pPr algn="ctr">
                <a:lnSpc>
                  <a:spcPts val="3568"/>
                </a:lnSpc>
              </a:pPr>
              <a:r>
                <a:rPr lang="en-US" sz="2549" b="1" u="sng">
                  <a:solidFill>
                    <a:srgbClr val="FFFFFF"/>
                  </a:solidFill>
                  <a:latin typeface="Aptos Bold"/>
                  <a:ea typeface="Aptos Bold"/>
                  <a:cs typeface="Aptos Bold"/>
                  <a:sym typeface="Aptos Bold"/>
                  <a:hlinkClick r:id="rId12" tooltip="https://www.fws.gov/species/san-marcos-salamander-eurycea-nana"/>
                </a:rPr>
                <a:t>San Marcos Salamander</a:t>
              </a:r>
            </a:p>
          </p:txBody>
        </p:sp>
        <p:sp>
          <p:nvSpPr>
            <p:cNvPr id="24" name="TextBox 24"/>
            <p:cNvSpPr txBox="1"/>
            <p:nvPr/>
          </p:nvSpPr>
          <p:spPr>
            <a:xfrm>
              <a:off x="12763652" y="3779484"/>
              <a:ext cx="3426143" cy="582381"/>
            </a:xfrm>
            <a:prstGeom prst="rect">
              <a:avLst/>
            </a:prstGeom>
          </p:spPr>
          <p:txBody>
            <a:bodyPr wrap="square" lIns="0" tIns="0" rIns="0" bIns="0" rtlCol="0" anchor="t">
              <a:spAutoFit/>
            </a:bodyPr>
            <a:lstStyle/>
            <a:p>
              <a:pPr algn="ctr">
                <a:lnSpc>
                  <a:spcPts val="3568"/>
                </a:lnSpc>
              </a:pPr>
              <a:r>
                <a:rPr lang="en-US" sz="2549" b="1" u="sng" dirty="0">
                  <a:solidFill>
                    <a:srgbClr val="FFFFFF"/>
                  </a:solidFill>
                  <a:latin typeface="Aptos Bold"/>
                  <a:ea typeface="Aptos Bold"/>
                  <a:cs typeface="Aptos Bold"/>
                  <a:sym typeface="Aptos Bold"/>
                  <a:hlinkClick r:id="rId13" tooltip="https://www.fws.gov/species/fountain-darter-etheostoma-fonticola"/>
                </a:rPr>
                <a:t>Fountain Darter</a:t>
              </a:r>
            </a:p>
          </p:txBody>
        </p:sp>
        <p:sp>
          <p:nvSpPr>
            <p:cNvPr id="25" name="TextBox 25"/>
            <p:cNvSpPr txBox="1"/>
            <p:nvPr/>
          </p:nvSpPr>
          <p:spPr>
            <a:xfrm>
              <a:off x="13304483" y="4328152"/>
              <a:ext cx="2369242" cy="418895"/>
            </a:xfrm>
            <a:prstGeom prst="rect">
              <a:avLst/>
            </a:prstGeom>
          </p:spPr>
          <p:txBody>
            <a:bodyPr lIns="0" tIns="0" rIns="0" bIns="0" rtlCol="0" anchor="t">
              <a:spAutoFit/>
            </a:bodyPr>
            <a:lstStyle/>
            <a:p>
              <a:pPr algn="ctr">
                <a:lnSpc>
                  <a:spcPts val="2419"/>
                </a:lnSpc>
              </a:pPr>
              <a:r>
                <a:rPr lang="en-US" sz="2016" b="1">
                  <a:solidFill>
                    <a:srgbClr val="FFFFFF"/>
                  </a:solidFill>
                  <a:latin typeface="Aptos Bold"/>
                  <a:ea typeface="Aptos Bold"/>
                  <a:cs typeface="Aptos Bold"/>
                  <a:sym typeface="Aptos Bold"/>
                </a:rPr>
                <a:t>endangered</a:t>
              </a:r>
            </a:p>
          </p:txBody>
        </p:sp>
        <p:sp>
          <p:nvSpPr>
            <p:cNvPr id="26" name="TextBox 26"/>
            <p:cNvSpPr txBox="1"/>
            <p:nvPr/>
          </p:nvSpPr>
          <p:spPr>
            <a:xfrm>
              <a:off x="1150469" y="4328152"/>
              <a:ext cx="2369242" cy="418895"/>
            </a:xfrm>
            <a:prstGeom prst="rect">
              <a:avLst/>
            </a:prstGeom>
          </p:spPr>
          <p:txBody>
            <a:bodyPr lIns="0" tIns="0" rIns="0" bIns="0" rtlCol="0" anchor="t">
              <a:spAutoFit/>
            </a:bodyPr>
            <a:lstStyle/>
            <a:p>
              <a:pPr algn="ctr">
                <a:lnSpc>
                  <a:spcPts val="2419"/>
                </a:lnSpc>
              </a:pPr>
              <a:r>
                <a:rPr lang="en-US" sz="2016" b="1">
                  <a:solidFill>
                    <a:srgbClr val="FFFFFF"/>
                  </a:solidFill>
                  <a:latin typeface="Aptos Bold"/>
                  <a:ea typeface="Aptos Bold"/>
                  <a:cs typeface="Aptos Bold"/>
                  <a:sym typeface="Aptos Bold"/>
                </a:rPr>
                <a:t>endangered</a:t>
              </a:r>
            </a:p>
          </p:txBody>
        </p:sp>
        <p:sp>
          <p:nvSpPr>
            <p:cNvPr id="27" name="TextBox 27"/>
            <p:cNvSpPr txBox="1"/>
            <p:nvPr/>
          </p:nvSpPr>
          <p:spPr>
            <a:xfrm>
              <a:off x="7366541" y="4328152"/>
              <a:ext cx="2369242" cy="418895"/>
            </a:xfrm>
            <a:prstGeom prst="rect">
              <a:avLst/>
            </a:prstGeom>
          </p:spPr>
          <p:txBody>
            <a:bodyPr lIns="0" tIns="0" rIns="0" bIns="0" rtlCol="0" anchor="t">
              <a:spAutoFit/>
            </a:bodyPr>
            <a:lstStyle/>
            <a:p>
              <a:pPr algn="ctr">
                <a:lnSpc>
                  <a:spcPts val="2419"/>
                </a:lnSpc>
              </a:pPr>
              <a:r>
                <a:rPr lang="en-US" sz="2016" b="1">
                  <a:solidFill>
                    <a:srgbClr val="FFFFFF"/>
                  </a:solidFill>
                  <a:latin typeface="Aptos Bold"/>
                  <a:ea typeface="Aptos Bold"/>
                  <a:cs typeface="Aptos Bold"/>
                  <a:sym typeface="Aptos Bold"/>
                </a:rPr>
                <a:t>threatened</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706088"/>
            <a:chOff x="0" y="0"/>
            <a:chExt cx="2833290" cy="574170"/>
          </a:xfrm>
        </p:grpSpPr>
        <p:sp>
          <p:nvSpPr>
            <p:cNvPr id="3" name="Freeform 3"/>
            <p:cNvSpPr/>
            <p:nvPr/>
          </p:nvSpPr>
          <p:spPr>
            <a:xfrm flipH="1">
              <a:off x="0" y="0"/>
              <a:ext cx="2833290" cy="574170"/>
            </a:xfrm>
            <a:custGeom>
              <a:avLst/>
              <a:gdLst/>
              <a:ahLst/>
              <a:cxnLst/>
              <a:rect l="l" t="t" r="r" b="b"/>
              <a:pathLst>
                <a:path w="2833290" h="574170">
                  <a:moveTo>
                    <a:pt x="2833290" y="0"/>
                  </a:moveTo>
                  <a:lnTo>
                    <a:pt x="0" y="0"/>
                  </a:lnTo>
                  <a:lnTo>
                    <a:pt x="0" y="574170"/>
                  </a:lnTo>
                  <a:lnTo>
                    <a:pt x="2833290" y="574170"/>
                  </a:lnTo>
                  <a:close/>
                </a:path>
              </a:pathLst>
            </a:custGeom>
            <a:blipFill>
              <a:blip r:embed="rId3"/>
              <a:stretch>
                <a:fillRect t="-66332" b="-66332"/>
              </a:stretch>
            </a:blipFill>
          </p:spPr>
          <p:txBody>
            <a:bodyPr/>
            <a:lstStyle/>
            <a:p>
              <a:endParaRPr lang="en-US"/>
            </a:p>
          </p:txBody>
        </p:sp>
      </p:grpSp>
      <p:grpSp>
        <p:nvGrpSpPr>
          <p:cNvPr id="4" name="Group 4"/>
          <p:cNvGrpSpPr/>
          <p:nvPr/>
        </p:nvGrpSpPr>
        <p:grpSpPr>
          <a:xfrm>
            <a:off x="0" y="0"/>
            <a:ext cx="18500769" cy="3611995"/>
            <a:chOff x="0" y="0"/>
            <a:chExt cx="4872631" cy="951307"/>
          </a:xfrm>
        </p:grpSpPr>
        <p:sp>
          <p:nvSpPr>
            <p:cNvPr id="5" name="Freeform 5"/>
            <p:cNvSpPr/>
            <p:nvPr/>
          </p:nvSpPr>
          <p:spPr>
            <a:xfrm>
              <a:off x="0" y="0"/>
              <a:ext cx="4872630" cy="951307"/>
            </a:xfrm>
            <a:custGeom>
              <a:avLst/>
              <a:gdLst/>
              <a:ahLst/>
              <a:cxnLst/>
              <a:rect l="l" t="t" r="r" b="b"/>
              <a:pathLst>
                <a:path w="4872630" h="951307">
                  <a:moveTo>
                    <a:pt x="0" y="0"/>
                  </a:moveTo>
                  <a:lnTo>
                    <a:pt x="4872630" y="0"/>
                  </a:lnTo>
                  <a:lnTo>
                    <a:pt x="4872630" y="951307"/>
                  </a:lnTo>
                  <a:lnTo>
                    <a:pt x="0" y="951307"/>
                  </a:lnTo>
                  <a:close/>
                </a:path>
              </a:pathLst>
            </a:custGeom>
            <a:solidFill>
              <a:srgbClr val="000000">
                <a:alpha val="33725"/>
              </a:srgbClr>
            </a:solidFill>
          </p:spPr>
          <p:txBody>
            <a:bodyPr/>
            <a:lstStyle/>
            <a:p>
              <a:endParaRPr lang="en-US"/>
            </a:p>
          </p:txBody>
        </p:sp>
        <p:sp>
          <p:nvSpPr>
            <p:cNvPr id="6" name="TextBox 6"/>
            <p:cNvSpPr txBox="1"/>
            <p:nvPr/>
          </p:nvSpPr>
          <p:spPr>
            <a:xfrm>
              <a:off x="0" y="-28575"/>
              <a:ext cx="4872631" cy="979882"/>
            </a:xfrm>
            <a:prstGeom prst="rect">
              <a:avLst/>
            </a:prstGeom>
          </p:spPr>
          <p:txBody>
            <a:bodyPr lIns="50800" tIns="50800" rIns="50800" bIns="50800" rtlCol="0" anchor="ctr"/>
            <a:lstStyle/>
            <a:p>
              <a:pPr algn="ctr">
                <a:lnSpc>
                  <a:spcPts val="2140"/>
                </a:lnSpc>
              </a:pPr>
              <a:endParaRPr/>
            </a:p>
          </p:txBody>
        </p:sp>
      </p:grpSp>
      <p:grpSp>
        <p:nvGrpSpPr>
          <p:cNvPr id="7" name="Group 7"/>
          <p:cNvGrpSpPr/>
          <p:nvPr/>
        </p:nvGrpSpPr>
        <p:grpSpPr>
          <a:xfrm>
            <a:off x="8007181" y="1376001"/>
            <a:ext cx="9659547" cy="1988345"/>
            <a:chOff x="0" y="0"/>
            <a:chExt cx="12879397" cy="2651126"/>
          </a:xfrm>
        </p:grpSpPr>
        <p:sp>
          <p:nvSpPr>
            <p:cNvPr id="8" name="Freeform 8"/>
            <p:cNvSpPr/>
            <p:nvPr/>
          </p:nvSpPr>
          <p:spPr>
            <a:xfrm>
              <a:off x="0" y="0"/>
              <a:ext cx="12879397" cy="2651127"/>
            </a:xfrm>
            <a:custGeom>
              <a:avLst/>
              <a:gdLst/>
              <a:ahLst/>
              <a:cxnLst/>
              <a:rect l="l" t="t" r="r" b="b"/>
              <a:pathLst>
                <a:path w="12879397" h="2651127">
                  <a:moveTo>
                    <a:pt x="0" y="0"/>
                  </a:moveTo>
                  <a:lnTo>
                    <a:pt x="12879397" y="0"/>
                  </a:lnTo>
                  <a:lnTo>
                    <a:pt x="12879397" y="2651127"/>
                  </a:lnTo>
                  <a:lnTo>
                    <a:pt x="0" y="2651127"/>
                  </a:lnTo>
                  <a:close/>
                </a:path>
              </a:pathLst>
            </a:custGeom>
            <a:blipFill>
              <a:blip r:embed="rId4">
                <a:alphaModFix amt="0"/>
              </a:blip>
              <a:stretch>
                <a:fillRect t="-111294" r="-70393" b="-111293"/>
              </a:stretch>
            </a:blipFill>
          </p:spPr>
          <p:txBody>
            <a:bodyPr/>
            <a:lstStyle/>
            <a:p>
              <a:endParaRPr lang="en-US"/>
            </a:p>
          </p:txBody>
        </p:sp>
        <p:sp>
          <p:nvSpPr>
            <p:cNvPr id="9" name="TextBox 9"/>
            <p:cNvSpPr txBox="1"/>
            <p:nvPr/>
          </p:nvSpPr>
          <p:spPr>
            <a:xfrm>
              <a:off x="0" y="66675"/>
              <a:ext cx="12879397" cy="2584451"/>
            </a:xfrm>
            <a:prstGeom prst="rect">
              <a:avLst/>
            </a:prstGeom>
          </p:spPr>
          <p:txBody>
            <a:bodyPr lIns="0" tIns="0" rIns="0" bIns="0" rtlCol="0" anchor="b"/>
            <a:lstStyle/>
            <a:p>
              <a:pPr algn="r">
                <a:lnSpc>
                  <a:spcPts val="7128"/>
                </a:lnSpc>
              </a:pPr>
              <a:r>
                <a:rPr lang="en-US" sz="6600" b="1">
                  <a:solidFill>
                    <a:srgbClr val="F5F1EE"/>
                  </a:solidFill>
                  <a:latin typeface="Aptos Bold"/>
                  <a:ea typeface="Aptos Bold"/>
                  <a:cs typeface="Aptos Bold"/>
                  <a:sym typeface="Aptos Bold"/>
                </a:rPr>
                <a:t>Conservation in Action</a:t>
              </a:r>
            </a:p>
          </p:txBody>
        </p:sp>
      </p:grpSp>
      <p:grpSp>
        <p:nvGrpSpPr>
          <p:cNvPr id="10" name="Group 10"/>
          <p:cNvGrpSpPr/>
          <p:nvPr/>
        </p:nvGrpSpPr>
        <p:grpSpPr>
          <a:xfrm>
            <a:off x="0" y="3611995"/>
            <a:ext cx="18288000" cy="188185"/>
            <a:chOff x="0" y="0"/>
            <a:chExt cx="24384000" cy="250914"/>
          </a:xfrm>
        </p:grpSpPr>
        <p:sp>
          <p:nvSpPr>
            <p:cNvPr id="11" name="Freeform 11"/>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5"/>
              <a:stretch>
                <a:fillRect l="-17960" t="-31801" r="-10908" b="-20268"/>
              </a:stretch>
            </a:blipFill>
          </p:spPr>
          <p:txBody>
            <a:bodyPr/>
            <a:lstStyle/>
            <a:p>
              <a:endParaRPr lang="en-US"/>
            </a:p>
          </p:txBody>
        </p:sp>
      </p:grpSp>
      <p:grpSp>
        <p:nvGrpSpPr>
          <p:cNvPr id="12" name="Group 12"/>
          <p:cNvGrpSpPr/>
          <p:nvPr/>
        </p:nvGrpSpPr>
        <p:grpSpPr>
          <a:xfrm>
            <a:off x="681418" y="4065646"/>
            <a:ext cx="5410666" cy="541066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062" t="-1062" r="-1062" b="-1062"/>
              </a:stretch>
            </a:blipFill>
          </p:spPr>
          <p:txBody>
            <a:bodyPr/>
            <a:lstStyle/>
            <a:p>
              <a:endParaRPr lang="en-US"/>
            </a:p>
          </p:txBody>
        </p:sp>
      </p:grpSp>
      <p:grpSp>
        <p:nvGrpSpPr>
          <p:cNvPr id="14" name="Group 14"/>
          <p:cNvGrpSpPr/>
          <p:nvPr/>
        </p:nvGrpSpPr>
        <p:grpSpPr>
          <a:xfrm>
            <a:off x="6604935" y="4043469"/>
            <a:ext cx="11061793" cy="5441965"/>
            <a:chOff x="0" y="0"/>
            <a:chExt cx="14749057" cy="7255953"/>
          </a:xfrm>
        </p:grpSpPr>
        <p:sp>
          <p:nvSpPr>
            <p:cNvPr id="15" name="TextBox 15"/>
            <p:cNvSpPr txBox="1"/>
            <p:nvPr/>
          </p:nvSpPr>
          <p:spPr>
            <a:xfrm>
              <a:off x="0" y="0"/>
              <a:ext cx="13725313" cy="2319094"/>
            </a:xfrm>
            <a:prstGeom prst="rect">
              <a:avLst/>
            </a:prstGeom>
          </p:spPr>
          <p:txBody>
            <a:bodyPr lIns="0" tIns="0" rIns="0" bIns="0" rtlCol="0" anchor="t">
              <a:spAutoFit/>
            </a:bodyPr>
            <a:lstStyle/>
            <a:p>
              <a:pPr algn="l">
                <a:lnSpc>
                  <a:spcPts val="2793"/>
                </a:lnSpc>
              </a:pPr>
              <a:r>
                <a:rPr lang="en-US" sz="2328">
                  <a:solidFill>
                    <a:srgbClr val="FFFFFF"/>
                  </a:solidFill>
                  <a:latin typeface="Aptos"/>
                  <a:ea typeface="Aptos"/>
                  <a:cs typeface="Aptos"/>
                  <a:sym typeface="Aptos"/>
                </a:rPr>
                <a:t>Endangered species of the San Marcos River are managed under the terms of the </a:t>
              </a:r>
              <a:r>
                <a:rPr lang="en-US" sz="2328" b="1">
                  <a:solidFill>
                    <a:srgbClr val="EBBA45"/>
                  </a:solidFill>
                  <a:latin typeface="Aptos Bold"/>
                  <a:ea typeface="Aptos Bold"/>
                  <a:cs typeface="Aptos Bold"/>
                  <a:sym typeface="Aptos Bold"/>
                </a:rPr>
                <a:t>Edwards Aquifer Habitat Conservation Plan (EAHCP)</a:t>
              </a:r>
              <a:r>
                <a:rPr lang="en-US" sz="2328">
                  <a:solidFill>
                    <a:srgbClr val="FFFFFF"/>
                  </a:solidFill>
                  <a:latin typeface="Aptos"/>
                  <a:ea typeface="Aptos"/>
                  <a:cs typeface="Aptos"/>
                  <a:sym typeface="Aptos"/>
                </a:rPr>
                <a:t>, which is administered and agreed to by the Edwards Aquifer Authority, City of New Braunfels, City of San Marcos, the San Antonio Water System, and Texas State University. The EAHCP ensures the survival of these species by engaging in three groups of strategies.</a:t>
              </a:r>
            </a:p>
          </p:txBody>
        </p:sp>
        <p:sp>
          <p:nvSpPr>
            <p:cNvPr id="16" name="TextBox 16"/>
            <p:cNvSpPr txBox="1"/>
            <p:nvPr/>
          </p:nvSpPr>
          <p:spPr>
            <a:xfrm>
              <a:off x="211832" y="2538798"/>
              <a:ext cx="13725313" cy="4394073"/>
            </a:xfrm>
            <a:prstGeom prst="rect">
              <a:avLst/>
            </a:prstGeom>
          </p:spPr>
          <p:txBody>
            <a:bodyPr lIns="0" tIns="0" rIns="0" bIns="0" rtlCol="0" anchor="t">
              <a:spAutoFit/>
            </a:bodyPr>
            <a:lstStyle/>
            <a:p>
              <a:pPr marL="585665" lvl="1" indent="-292833" algn="l">
                <a:lnSpc>
                  <a:spcPts val="3255"/>
                </a:lnSpc>
                <a:buFont typeface="Arial"/>
                <a:buChar char="•"/>
              </a:pPr>
              <a:r>
                <a:rPr lang="en-US" sz="2712" b="1">
                  <a:solidFill>
                    <a:srgbClr val="F87860"/>
                  </a:solidFill>
                  <a:latin typeface="Aptos Bold"/>
                  <a:ea typeface="Aptos Bold"/>
                  <a:cs typeface="Aptos Bold"/>
                  <a:sym typeface="Aptos Bold"/>
                </a:rPr>
                <a:t>Flow Protection Measures</a:t>
              </a:r>
            </a:p>
            <a:p>
              <a:pPr algn="l">
                <a:lnSpc>
                  <a:spcPts val="3255"/>
                </a:lnSpc>
              </a:pPr>
              <a:endParaRPr lang="en-US" sz="2712" b="1">
                <a:solidFill>
                  <a:srgbClr val="F87860"/>
                </a:solidFill>
                <a:latin typeface="Aptos Bold"/>
                <a:ea typeface="Aptos Bold"/>
                <a:cs typeface="Aptos Bold"/>
                <a:sym typeface="Aptos Bold"/>
              </a:endParaRPr>
            </a:p>
            <a:p>
              <a:pPr algn="l">
                <a:lnSpc>
                  <a:spcPts val="3255"/>
                </a:lnSpc>
              </a:pPr>
              <a:endParaRPr lang="en-US" sz="2712" b="1">
                <a:solidFill>
                  <a:srgbClr val="F87860"/>
                </a:solidFill>
                <a:latin typeface="Aptos Bold"/>
                <a:ea typeface="Aptos Bold"/>
                <a:cs typeface="Aptos Bold"/>
                <a:sym typeface="Aptos Bold"/>
              </a:endParaRPr>
            </a:p>
            <a:p>
              <a:pPr marL="585665" lvl="1" indent="-292833" algn="l">
                <a:lnSpc>
                  <a:spcPts val="3255"/>
                </a:lnSpc>
                <a:buFont typeface="Arial"/>
                <a:buChar char="•"/>
              </a:pPr>
              <a:r>
                <a:rPr lang="en-US" sz="2712" b="1">
                  <a:solidFill>
                    <a:srgbClr val="F87860"/>
                  </a:solidFill>
                  <a:latin typeface="Aptos Bold"/>
                  <a:ea typeface="Aptos Bold"/>
                  <a:cs typeface="Aptos Bold"/>
                  <a:sym typeface="Aptos Bold"/>
                </a:rPr>
                <a:t>Habitat Protection Measures</a:t>
              </a:r>
            </a:p>
            <a:p>
              <a:pPr algn="l">
                <a:lnSpc>
                  <a:spcPts val="3255"/>
                </a:lnSpc>
              </a:pPr>
              <a:endParaRPr lang="en-US" sz="2712" b="1">
                <a:solidFill>
                  <a:srgbClr val="F87860"/>
                </a:solidFill>
                <a:latin typeface="Aptos Bold"/>
                <a:ea typeface="Aptos Bold"/>
                <a:cs typeface="Aptos Bold"/>
                <a:sym typeface="Aptos Bold"/>
              </a:endParaRPr>
            </a:p>
            <a:p>
              <a:pPr algn="l">
                <a:lnSpc>
                  <a:spcPts val="3255"/>
                </a:lnSpc>
              </a:pPr>
              <a:endParaRPr lang="en-US" sz="2712" b="1">
                <a:solidFill>
                  <a:srgbClr val="F87860"/>
                </a:solidFill>
                <a:latin typeface="Aptos Bold"/>
                <a:ea typeface="Aptos Bold"/>
                <a:cs typeface="Aptos Bold"/>
                <a:sym typeface="Aptos Bold"/>
              </a:endParaRPr>
            </a:p>
            <a:p>
              <a:pPr marL="585665" lvl="1" indent="-292833" algn="l">
                <a:lnSpc>
                  <a:spcPts val="3255"/>
                </a:lnSpc>
                <a:buFont typeface="Arial"/>
                <a:buChar char="•"/>
              </a:pPr>
              <a:r>
                <a:rPr lang="en-US" sz="2712" b="1">
                  <a:solidFill>
                    <a:srgbClr val="F87860"/>
                  </a:solidFill>
                  <a:latin typeface="Aptos Bold"/>
                  <a:ea typeface="Aptos Bold"/>
                  <a:cs typeface="Aptos Bold"/>
                  <a:sym typeface="Aptos Bold"/>
                </a:rPr>
                <a:t>Supporting Measures</a:t>
              </a:r>
            </a:p>
            <a:p>
              <a:pPr algn="l">
                <a:lnSpc>
                  <a:spcPts val="3255"/>
                </a:lnSpc>
              </a:pPr>
              <a:endParaRPr lang="en-US" sz="2712" b="1">
                <a:solidFill>
                  <a:srgbClr val="F87860"/>
                </a:solidFill>
                <a:latin typeface="Aptos Bold"/>
                <a:ea typeface="Aptos Bold"/>
                <a:cs typeface="Aptos Bold"/>
                <a:sym typeface="Aptos Bold"/>
              </a:endParaRPr>
            </a:p>
          </p:txBody>
        </p:sp>
        <p:sp>
          <p:nvSpPr>
            <p:cNvPr id="17" name="TextBox 17"/>
            <p:cNvSpPr txBox="1"/>
            <p:nvPr/>
          </p:nvSpPr>
          <p:spPr>
            <a:xfrm>
              <a:off x="1023744" y="3006259"/>
              <a:ext cx="13725313" cy="927638"/>
            </a:xfrm>
            <a:prstGeom prst="rect">
              <a:avLst/>
            </a:prstGeom>
          </p:spPr>
          <p:txBody>
            <a:bodyPr lIns="0" tIns="0" rIns="0" bIns="0" rtlCol="0" anchor="t">
              <a:spAutoFit/>
            </a:bodyPr>
            <a:lstStyle/>
            <a:p>
              <a:pPr algn="l">
                <a:lnSpc>
                  <a:spcPts val="2793"/>
                </a:lnSpc>
              </a:pPr>
              <a:r>
                <a:rPr lang="en-US" sz="2328">
                  <a:solidFill>
                    <a:srgbClr val="FFFFFF"/>
                  </a:solidFill>
                  <a:latin typeface="Aptos"/>
                  <a:ea typeface="Aptos"/>
                  <a:cs typeface="Aptos"/>
                  <a:sym typeface="Aptos"/>
                </a:rPr>
                <a:t>mean working with water users to ensure a continuous minimum flow in the San Marcos and Comal Rivers year-round, even in times of drought</a:t>
              </a:r>
            </a:p>
          </p:txBody>
        </p:sp>
        <p:sp>
          <p:nvSpPr>
            <p:cNvPr id="18" name="TextBox 18"/>
            <p:cNvSpPr txBox="1"/>
            <p:nvPr/>
          </p:nvSpPr>
          <p:spPr>
            <a:xfrm>
              <a:off x="1023744" y="4735834"/>
              <a:ext cx="13725313" cy="927638"/>
            </a:xfrm>
            <a:prstGeom prst="rect">
              <a:avLst/>
            </a:prstGeom>
          </p:spPr>
          <p:txBody>
            <a:bodyPr lIns="0" tIns="0" rIns="0" bIns="0" rtlCol="0" anchor="t">
              <a:spAutoFit/>
            </a:bodyPr>
            <a:lstStyle/>
            <a:p>
              <a:pPr algn="l">
                <a:lnSpc>
                  <a:spcPts val="2793"/>
                </a:lnSpc>
              </a:pPr>
              <a:r>
                <a:rPr lang="en-US" sz="2328">
                  <a:solidFill>
                    <a:srgbClr val="FFFFFF"/>
                  </a:solidFill>
                  <a:latin typeface="Aptos"/>
                  <a:ea typeface="Aptos"/>
                  <a:cs typeface="Aptos"/>
                  <a:sym typeface="Aptos"/>
                </a:rPr>
                <a:t>focus on preventing damage and degradation to critical habitat, including managing river recreation, litter cleanup, and invasive species removal</a:t>
              </a:r>
            </a:p>
          </p:txBody>
        </p:sp>
        <p:sp>
          <p:nvSpPr>
            <p:cNvPr id="19" name="TextBox 19"/>
            <p:cNvSpPr txBox="1"/>
            <p:nvPr/>
          </p:nvSpPr>
          <p:spPr>
            <a:xfrm>
              <a:off x="1023744" y="6316153"/>
              <a:ext cx="13725313" cy="939800"/>
            </a:xfrm>
            <a:prstGeom prst="rect">
              <a:avLst/>
            </a:prstGeom>
          </p:spPr>
          <p:txBody>
            <a:bodyPr lIns="0" tIns="0" rIns="0" bIns="0" rtlCol="0" anchor="t">
              <a:spAutoFit/>
            </a:bodyPr>
            <a:lstStyle/>
            <a:p>
              <a:pPr algn="l">
                <a:lnSpc>
                  <a:spcPts val="2793"/>
                </a:lnSpc>
              </a:pPr>
              <a:r>
                <a:rPr lang="en-US" sz="2328">
                  <a:solidFill>
                    <a:srgbClr val="FFFFFF"/>
                  </a:solidFill>
                  <a:latin typeface="Aptos"/>
                  <a:ea typeface="Aptos"/>
                  <a:cs typeface="Aptos"/>
                  <a:sym typeface="Aptos"/>
                </a:rPr>
                <a:t>include applied research, water quality monitoring, and maintaining backup </a:t>
              </a:r>
              <a:r>
                <a:rPr lang="en-US" sz="2328" b="1">
                  <a:solidFill>
                    <a:srgbClr val="EBBA45"/>
                  </a:solidFill>
                  <a:latin typeface="Aptos Bold"/>
                  <a:ea typeface="Aptos Bold"/>
                  <a:cs typeface="Aptos Bold"/>
                  <a:sym typeface="Aptos Bold"/>
                </a:rPr>
                <a:t>refugia </a:t>
              </a:r>
              <a:r>
                <a:rPr lang="en-US" sz="2328">
                  <a:solidFill>
                    <a:srgbClr val="FFFFFF"/>
                  </a:solidFill>
                  <a:latin typeface="Aptos"/>
                  <a:ea typeface="Aptos"/>
                  <a:cs typeface="Aptos"/>
                  <a:sym typeface="Aptos"/>
                </a:rPr>
                <a:t>populations in case of a chemical spill or other ecological catastrophe</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sp>
        <p:nvSpPr>
          <p:cNvPr id="2" name="Freeform 2"/>
          <p:cNvSpPr/>
          <p:nvPr/>
        </p:nvSpPr>
        <p:spPr>
          <a:xfrm>
            <a:off x="1028700" y="7518063"/>
            <a:ext cx="4086963" cy="1908746"/>
          </a:xfrm>
          <a:custGeom>
            <a:avLst/>
            <a:gdLst/>
            <a:ahLst/>
            <a:cxnLst/>
            <a:rect l="l" t="t" r="r" b="b"/>
            <a:pathLst>
              <a:path w="4086963" h="1908746">
                <a:moveTo>
                  <a:pt x="0" y="0"/>
                </a:moveTo>
                <a:lnTo>
                  <a:pt x="4086963" y="0"/>
                </a:lnTo>
                <a:lnTo>
                  <a:pt x="4086963" y="1908746"/>
                </a:lnTo>
                <a:lnTo>
                  <a:pt x="0" y="1908746"/>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663224" y="-318665"/>
            <a:ext cx="19158239" cy="3957345"/>
            <a:chOff x="0" y="0"/>
            <a:chExt cx="6607030" cy="1364755"/>
          </a:xfrm>
        </p:grpSpPr>
        <p:sp>
          <p:nvSpPr>
            <p:cNvPr id="4" name="Freeform 4"/>
            <p:cNvSpPr/>
            <p:nvPr/>
          </p:nvSpPr>
          <p:spPr>
            <a:xfrm>
              <a:off x="408" y="0"/>
              <a:ext cx="6606622" cy="1364756"/>
            </a:xfrm>
            <a:custGeom>
              <a:avLst/>
              <a:gdLst/>
              <a:ahLst/>
              <a:cxnLst/>
              <a:rect l="l" t="t" r="r" b="b"/>
              <a:pathLst>
                <a:path w="6606622" h="1364756">
                  <a:moveTo>
                    <a:pt x="6605431" y="665189"/>
                  </a:moveTo>
                  <a:cubicBezTo>
                    <a:pt x="6590073" y="833150"/>
                    <a:pt x="6633673" y="1108895"/>
                    <a:pt x="6547708" y="1353962"/>
                  </a:cubicBezTo>
                  <a:cubicBezTo>
                    <a:pt x="6426171" y="1358397"/>
                    <a:pt x="6262932" y="1323208"/>
                    <a:pt x="6149869" y="1335776"/>
                  </a:cubicBezTo>
                  <a:cubicBezTo>
                    <a:pt x="6142455" y="1329935"/>
                    <a:pt x="6102340" y="1318625"/>
                    <a:pt x="6050310" y="1341172"/>
                  </a:cubicBezTo>
                  <a:cubicBezTo>
                    <a:pt x="6018668" y="1327718"/>
                    <a:pt x="5987027" y="1320177"/>
                    <a:pt x="5961078" y="1334297"/>
                  </a:cubicBezTo>
                  <a:cubicBezTo>
                    <a:pt x="5882702" y="1309901"/>
                    <a:pt x="5767917" y="1339768"/>
                    <a:pt x="5671139" y="1325426"/>
                  </a:cubicBezTo>
                  <a:cubicBezTo>
                    <a:pt x="5640424" y="1335480"/>
                    <a:pt x="5606532" y="1300291"/>
                    <a:pt x="5440777" y="1294598"/>
                  </a:cubicBezTo>
                  <a:cubicBezTo>
                    <a:pt x="5352736" y="1308571"/>
                    <a:pt x="5277272" y="1304874"/>
                    <a:pt x="5213195" y="1300661"/>
                  </a:cubicBezTo>
                  <a:cubicBezTo>
                    <a:pt x="5140908" y="1295412"/>
                    <a:pt x="4925242" y="1263771"/>
                    <a:pt x="4877051" y="1260962"/>
                  </a:cubicBezTo>
                  <a:cubicBezTo>
                    <a:pt x="4696203" y="1265915"/>
                    <a:pt x="4507280" y="1247286"/>
                    <a:pt x="4358603" y="1269168"/>
                  </a:cubicBezTo>
                  <a:cubicBezTo>
                    <a:pt x="4313458" y="1269759"/>
                    <a:pt x="4203969" y="1264954"/>
                    <a:pt x="4108117" y="1263771"/>
                  </a:cubicBezTo>
                  <a:cubicBezTo>
                    <a:pt x="4132477" y="1280109"/>
                    <a:pt x="3946202" y="1304061"/>
                    <a:pt x="3880138" y="1312119"/>
                  </a:cubicBezTo>
                  <a:cubicBezTo>
                    <a:pt x="3861603" y="1316185"/>
                    <a:pt x="3799114" y="1319142"/>
                    <a:pt x="3823077" y="1307979"/>
                  </a:cubicBezTo>
                  <a:cubicBezTo>
                    <a:pt x="3823209" y="1296816"/>
                    <a:pt x="3777402" y="1328826"/>
                    <a:pt x="3751056" y="1317516"/>
                  </a:cubicBezTo>
                  <a:cubicBezTo>
                    <a:pt x="3578151" y="1308718"/>
                    <a:pt x="3493023" y="1351004"/>
                    <a:pt x="3316412" y="1359210"/>
                  </a:cubicBezTo>
                  <a:cubicBezTo>
                    <a:pt x="3240552" y="1342725"/>
                    <a:pt x="3070428" y="1346051"/>
                    <a:pt x="2951407" y="1313967"/>
                  </a:cubicBezTo>
                  <a:cubicBezTo>
                    <a:pt x="2946112" y="1310123"/>
                    <a:pt x="2876341" y="1325204"/>
                    <a:pt x="2834240" y="1305170"/>
                  </a:cubicBezTo>
                  <a:cubicBezTo>
                    <a:pt x="2823384" y="1296816"/>
                    <a:pt x="2774796" y="1327865"/>
                    <a:pt x="2733357" y="1308127"/>
                  </a:cubicBezTo>
                  <a:cubicBezTo>
                    <a:pt x="2660674" y="1292233"/>
                    <a:pt x="2672192" y="1300734"/>
                    <a:pt x="2427267" y="1262662"/>
                  </a:cubicBezTo>
                  <a:cubicBezTo>
                    <a:pt x="2351273" y="1236640"/>
                    <a:pt x="2262968" y="1224073"/>
                    <a:pt x="2171220" y="1224960"/>
                  </a:cubicBezTo>
                  <a:cubicBezTo>
                    <a:pt x="2092182" y="1184966"/>
                    <a:pt x="2020028" y="1188514"/>
                    <a:pt x="1772190" y="1192728"/>
                  </a:cubicBezTo>
                  <a:cubicBezTo>
                    <a:pt x="1750743" y="1199899"/>
                    <a:pt x="1681104" y="1173729"/>
                    <a:pt x="1629869" y="1193319"/>
                  </a:cubicBezTo>
                  <a:cubicBezTo>
                    <a:pt x="1598757" y="1178608"/>
                    <a:pt x="1590813" y="1215941"/>
                    <a:pt x="1509657" y="1190436"/>
                  </a:cubicBezTo>
                  <a:cubicBezTo>
                    <a:pt x="1525014" y="1196424"/>
                    <a:pt x="1402949" y="1206109"/>
                    <a:pt x="1308023" y="1198346"/>
                  </a:cubicBezTo>
                  <a:cubicBezTo>
                    <a:pt x="1218129" y="1201747"/>
                    <a:pt x="1036355" y="1221485"/>
                    <a:pt x="901712" y="1245438"/>
                  </a:cubicBezTo>
                  <a:cubicBezTo>
                    <a:pt x="916010" y="1237084"/>
                    <a:pt x="846372" y="1271977"/>
                    <a:pt x="833795" y="1249873"/>
                  </a:cubicBezTo>
                  <a:cubicBezTo>
                    <a:pt x="783221" y="1256600"/>
                    <a:pt x="738605" y="1269020"/>
                    <a:pt x="672409" y="1281440"/>
                  </a:cubicBezTo>
                  <a:cubicBezTo>
                    <a:pt x="548755" y="1298517"/>
                    <a:pt x="223864" y="1365136"/>
                    <a:pt x="8065" y="1364755"/>
                  </a:cubicBezTo>
                  <a:cubicBezTo>
                    <a:pt x="-28094" y="1316185"/>
                    <a:pt x="71084" y="1166854"/>
                    <a:pt x="36529" y="926519"/>
                  </a:cubicBezTo>
                  <a:cubicBezTo>
                    <a:pt x="43943" y="650256"/>
                    <a:pt x="43546" y="365418"/>
                    <a:pt x="42090" y="59141"/>
                  </a:cubicBezTo>
                  <a:cubicBezTo>
                    <a:pt x="71216" y="22400"/>
                    <a:pt x="9521" y="7984"/>
                    <a:pt x="108816" y="0"/>
                  </a:cubicBezTo>
                  <a:cubicBezTo>
                    <a:pt x="1971573" y="15451"/>
                    <a:pt x="3800438" y="-8636"/>
                    <a:pt x="5680936" y="7836"/>
                  </a:cubicBezTo>
                  <a:cubicBezTo>
                    <a:pt x="5972463" y="-1016"/>
                    <a:pt x="6301591" y="3622"/>
                    <a:pt x="6606622" y="5840"/>
                  </a:cubicBezTo>
                  <a:cubicBezTo>
                    <a:pt x="6595898" y="212390"/>
                    <a:pt x="6605298" y="444593"/>
                    <a:pt x="6605431" y="665189"/>
                  </a:cubicBezTo>
                  <a:close/>
                </a:path>
              </a:pathLst>
            </a:custGeom>
            <a:blipFill>
              <a:blip r:embed="rId3"/>
              <a:stretch>
                <a:fillRect l="-6" t="-182090" r="-4" b="-150357"/>
              </a:stretch>
            </a:blipFill>
          </p:spPr>
          <p:txBody>
            <a:bodyPr/>
            <a:lstStyle/>
            <a:p>
              <a:endParaRPr lang="en-US"/>
            </a:p>
          </p:txBody>
        </p:sp>
      </p:grpSp>
      <p:sp>
        <p:nvSpPr>
          <p:cNvPr id="5" name="TextBox 5"/>
          <p:cNvSpPr txBox="1"/>
          <p:nvPr/>
        </p:nvSpPr>
        <p:spPr>
          <a:xfrm>
            <a:off x="574900" y="1897789"/>
            <a:ext cx="17432840" cy="895243"/>
          </a:xfrm>
          <a:prstGeom prst="rect">
            <a:avLst/>
          </a:prstGeom>
        </p:spPr>
        <p:txBody>
          <a:bodyPr lIns="0" tIns="0" rIns="0" bIns="0" rtlCol="0" anchor="t">
            <a:spAutoFit/>
          </a:bodyPr>
          <a:lstStyle/>
          <a:p>
            <a:pPr algn="l">
              <a:lnSpc>
                <a:spcPts val="3605"/>
              </a:lnSpc>
            </a:pPr>
            <a:r>
              <a:rPr lang="en-US" sz="2503">
                <a:solidFill>
                  <a:srgbClr val="FFFFFF"/>
                </a:solidFill>
                <a:latin typeface="Aptos"/>
                <a:ea typeface="Aptos"/>
                <a:cs typeface="Aptos"/>
                <a:sym typeface="Aptos"/>
              </a:rPr>
              <a:t>As you explore San Marcos and enjoy its many amenities, remember that you share your habitat with a diverse ecological community. Help us keep the city a home for endemic species by following these guidelines when outdoors:</a:t>
            </a:r>
          </a:p>
        </p:txBody>
      </p:sp>
      <p:sp>
        <p:nvSpPr>
          <p:cNvPr id="6" name="TextBox 6"/>
          <p:cNvSpPr txBox="1"/>
          <p:nvPr/>
        </p:nvSpPr>
        <p:spPr>
          <a:xfrm>
            <a:off x="574900" y="852832"/>
            <a:ext cx="15000939" cy="1102107"/>
          </a:xfrm>
          <a:prstGeom prst="rect">
            <a:avLst/>
          </a:prstGeom>
        </p:spPr>
        <p:txBody>
          <a:bodyPr lIns="0" tIns="0" rIns="0" bIns="0" rtlCol="0" anchor="t">
            <a:spAutoFit/>
          </a:bodyPr>
          <a:lstStyle/>
          <a:p>
            <a:pPr algn="l">
              <a:lnSpc>
                <a:spcPts val="7912"/>
              </a:lnSpc>
            </a:pPr>
            <a:r>
              <a:rPr lang="en-US" sz="9200" b="1">
                <a:solidFill>
                  <a:srgbClr val="FFFFFF"/>
                </a:solidFill>
                <a:latin typeface="Aptos Bold"/>
                <a:ea typeface="Aptos Bold"/>
                <a:cs typeface="Aptos Bold"/>
                <a:sym typeface="Aptos Bold"/>
              </a:rPr>
              <a:t>Sharing Our Home</a:t>
            </a:r>
          </a:p>
        </p:txBody>
      </p:sp>
      <p:sp>
        <p:nvSpPr>
          <p:cNvPr id="7" name="TextBox 7"/>
          <p:cNvSpPr txBox="1"/>
          <p:nvPr/>
        </p:nvSpPr>
        <p:spPr>
          <a:xfrm>
            <a:off x="574900" y="4463586"/>
            <a:ext cx="12749255" cy="2311527"/>
          </a:xfrm>
          <a:prstGeom prst="rect">
            <a:avLst/>
          </a:prstGeom>
        </p:spPr>
        <p:txBody>
          <a:bodyPr lIns="0" tIns="0" rIns="0" bIns="0" rtlCol="0" anchor="t">
            <a:spAutoFit/>
          </a:bodyPr>
          <a:lstStyle/>
          <a:p>
            <a:pPr marL="561341" lvl="1" indent="-280670" algn="l">
              <a:lnSpc>
                <a:spcPts val="3744"/>
              </a:lnSpc>
              <a:buFont typeface="Arial"/>
              <a:buChar char="•"/>
            </a:pPr>
            <a:r>
              <a:rPr lang="en-US" sz="2600" b="1">
                <a:solidFill>
                  <a:srgbClr val="EBBA45"/>
                </a:solidFill>
                <a:latin typeface="Aptos Bold"/>
                <a:ea typeface="Aptos Bold"/>
                <a:cs typeface="Aptos Bold"/>
                <a:sym typeface="Aptos Bold"/>
              </a:rPr>
              <a:t>Pick up litter</a:t>
            </a:r>
            <a:r>
              <a:rPr lang="en-US" sz="2600">
                <a:solidFill>
                  <a:srgbClr val="FFFFFF"/>
                </a:solidFill>
                <a:latin typeface="Aptos"/>
                <a:ea typeface="Aptos"/>
                <a:cs typeface="Aptos"/>
                <a:sym typeface="Aptos"/>
              </a:rPr>
              <a:t> in outdoor spaces on campus and around the river</a:t>
            </a:r>
          </a:p>
          <a:p>
            <a:pPr marL="561341" lvl="1" indent="-280670" algn="l">
              <a:lnSpc>
                <a:spcPts val="3744"/>
              </a:lnSpc>
              <a:buFont typeface="Arial"/>
              <a:buChar char="•"/>
            </a:pPr>
            <a:r>
              <a:rPr lang="en-US" sz="2600" b="1">
                <a:solidFill>
                  <a:srgbClr val="EBBA45"/>
                </a:solidFill>
                <a:latin typeface="Aptos Bold"/>
                <a:ea typeface="Aptos Bold"/>
                <a:cs typeface="Aptos Bold"/>
                <a:sym typeface="Aptos Bold"/>
              </a:rPr>
              <a:t>Keep pets on a leash</a:t>
            </a:r>
            <a:r>
              <a:rPr lang="en-US" sz="2600">
                <a:solidFill>
                  <a:srgbClr val="FFFFFF"/>
                </a:solidFill>
                <a:latin typeface="Aptos"/>
                <a:ea typeface="Aptos"/>
                <a:cs typeface="Aptos"/>
                <a:sym typeface="Aptos"/>
              </a:rPr>
              <a:t> in university and city parks, and properly dispose of pet waste </a:t>
            </a:r>
          </a:p>
          <a:p>
            <a:pPr marL="561341" lvl="1" indent="-280670" algn="l">
              <a:lnSpc>
                <a:spcPts val="3744"/>
              </a:lnSpc>
              <a:buFont typeface="Arial"/>
              <a:buChar char="•"/>
            </a:pPr>
            <a:r>
              <a:rPr lang="en-US" sz="2600">
                <a:solidFill>
                  <a:srgbClr val="FFFFFF"/>
                </a:solidFill>
                <a:latin typeface="Aptos"/>
                <a:ea typeface="Aptos"/>
                <a:cs typeface="Aptos"/>
                <a:sym typeface="Aptos"/>
              </a:rPr>
              <a:t>Bring </a:t>
            </a:r>
            <a:r>
              <a:rPr lang="en-US" sz="2600" b="1">
                <a:solidFill>
                  <a:srgbClr val="EBBA45"/>
                </a:solidFill>
                <a:latin typeface="Aptos Bold"/>
                <a:ea typeface="Aptos Bold"/>
                <a:cs typeface="Aptos Bold"/>
                <a:sym typeface="Aptos Bold"/>
              </a:rPr>
              <a:t>reusable containers</a:t>
            </a:r>
            <a:r>
              <a:rPr lang="en-US" sz="2600">
                <a:solidFill>
                  <a:srgbClr val="FFFFFF"/>
                </a:solidFill>
                <a:latin typeface="Aptos"/>
                <a:ea typeface="Aptos"/>
                <a:cs typeface="Aptos"/>
                <a:sym typeface="Aptos"/>
              </a:rPr>
              <a:t> for drinks and snacks on the river</a:t>
            </a:r>
          </a:p>
          <a:p>
            <a:pPr marL="561341" lvl="1" indent="-280670" algn="l">
              <a:lnSpc>
                <a:spcPts val="3744"/>
              </a:lnSpc>
              <a:buFont typeface="Arial"/>
              <a:buChar char="•"/>
            </a:pPr>
            <a:r>
              <a:rPr lang="en-US" sz="2600">
                <a:solidFill>
                  <a:srgbClr val="FFFFFF"/>
                </a:solidFill>
                <a:latin typeface="Aptos"/>
                <a:ea typeface="Aptos"/>
                <a:cs typeface="Aptos"/>
                <a:sym typeface="Aptos"/>
              </a:rPr>
              <a:t>Purchase the appropriate </a:t>
            </a:r>
            <a:r>
              <a:rPr lang="en-US" sz="2600" b="1">
                <a:solidFill>
                  <a:srgbClr val="EBBA45"/>
                </a:solidFill>
                <a:latin typeface="Aptos Bold"/>
                <a:ea typeface="Aptos Bold"/>
                <a:cs typeface="Aptos Bold"/>
                <a:sym typeface="Aptos Bold"/>
              </a:rPr>
              <a:t>fishing license</a:t>
            </a:r>
            <a:r>
              <a:rPr lang="en-US" sz="2600">
                <a:solidFill>
                  <a:srgbClr val="FFFFFF"/>
                </a:solidFill>
                <a:latin typeface="Aptos"/>
                <a:ea typeface="Aptos"/>
                <a:cs typeface="Aptos"/>
                <a:sym typeface="Aptos"/>
              </a:rPr>
              <a:t> before casting your line </a:t>
            </a:r>
          </a:p>
          <a:p>
            <a:pPr marL="561341" lvl="1" indent="-280670" algn="l">
              <a:lnSpc>
                <a:spcPts val="3744"/>
              </a:lnSpc>
              <a:buFont typeface="Arial"/>
              <a:buChar char="•"/>
            </a:pPr>
            <a:r>
              <a:rPr lang="en-US" sz="2600">
                <a:solidFill>
                  <a:srgbClr val="FFFFFF"/>
                </a:solidFill>
                <a:latin typeface="Aptos"/>
                <a:ea typeface="Aptos"/>
                <a:cs typeface="Aptos"/>
                <a:sym typeface="Aptos"/>
              </a:rPr>
              <a:t>Take lots of </a:t>
            </a:r>
            <a:r>
              <a:rPr lang="en-US" sz="2600" b="1">
                <a:solidFill>
                  <a:srgbClr val="EBBA45"/>
                </a:solidFill>
                <a:latin typeface="Aptos Bold"/>
                <a:ea typeface="Aptos Bold"/>
                <a:cs typeface="Aptos Bold"/>
                <a:sym typeface="Aptos Bold"/>
              </a:rPr>
              <a:t>pictures </a:t>
            </a:r>
            <a:r>
              <a:rPr lang="en-US" sz="2600">
                <a:solidFill>
                  <a:srgbClr val="FFFFFF"/>
                </a:solidFill>
                <a:latin typeface="Aptos"/>
                <a:ea typeface="Aptos"/>
                <a:cs typeface="Aptos"/>
                <a:sym typeface="Aptos"/>
              </a:rPr>
              <a:t>and share the beauty of the river with others!</a:t>
            </a:r>
          </a:p>
        </p:txBody>
      </p:sp>
      <p:sp>
        <p:nvSpPr>
          <p:cNvPr id="8" name="TextBox 8"/>
          <p:cNvSpPr txBox="1"/>
          <p:nvPr/>
        </p:nvSpPr>
        <p:spPr>
          <a:xfrm>
            <a:off x="7119915" y="7210723"/>
            <a:ext cx="10582754" cy="2311527"/>
          </a:xfrm>
          <a:prstGeom prst="rect">
            <a:avLst/>
          </a:prstGeom>
        </p:spPr>
        <p:txBody>
          <a:bodyPr lIns="0" tIns="0" rIns="0" bIns="0" rtlCol="0" anchor="t">
            <a:spAutoFit/>
          </a:bodyPr>
          <a:lstStyle/>
          <a:p>
            <a:pPr marL="561341" lvl="1" indent="-280670" algn="l">
              <a:lnSpc>
                <a:spcPts val="3744"/>
              </a:lnSpc>
              <a:buFont typeface="Arial"/>
              <a:buChar char="•"/>
            </a:pPr>
            <a:r>
              <a:rPr lang="en-US" sz="2600" b="1">
                <a:solidFill>
                  <a:srgbClr val="EBBA45"/>
                </a:solidFill>
                <a:latin typeface="Aptos Bold"/>
                <a:ea typeface="Aptos Bold"/>
                <a:cs typeface="Aptos Bold"/>
                <a:sym typeface="Aptos Bold"/>
              </a:rPr>
              <a:t>Disturb wildlife</a:t>
            </a:r>
            <a:r>
              <a:rPr lang="en-US" sz="2600">
                <a:solidFill>
                  <a:srgbClr val="FFFFFF"/>
                </a:solidFill>
                <a:latin typeface="Aptos"/>
                <a:ea typeface="Aptos"/>
                <a:cs typeface="Aptos"/>
                <a:sym typeface="Aptos"/>
              </a:rPr>
              <a:t> or interfere in their activities. Give them space!</a:t>
            </a:r>
          </a:p>
          <a:p>
            <a:pPr marL="561341" lvl="1" indent="-280670" algn="l">
              <a:lnSpc>
                <a:spcPts val="3744"/>
              </a:lnSpc>
              <a:buFont typeface="Arial"/>
              <a:buChar char="•"/>
            </a:pPr>
            <a:r>
              <a:rPr lang="en-US" sz="2600" b="1">
                <a:solidFill>
                  <a:srgbClr val="EBBA45"/>
                </a:solidFill>
                <a:latin typeface="Aptos Bold"/>
                <a:ea typeface="Aptos Bold"/>
                <a:cs typeface="Aptos Bold"/>
                <a:sym typeface="Aptos Bold"/>
              </a:rPr>
              <a:t>Trample or pull up aquatic plants</a:t>
            </a:r>
            <a:r>
              <a:rPr lang="en-US" sz="2600">
                <a:solidFill>
                  <a:srgbClr val="FFFFFF"/>
                </a:solidFill>
                <a:latin typeface="Aptos"/>
                <a:ea typeface="Aptos"/>
                <a:cs typeface="Aptos"/>
                <a:sym typeface="Aptos"/>
              </a:rPr>
              <a:t> in or around the river</a:t>
            </a:r>
          </a:p>
          <a:p>
            <a:pPr marL="561341" lvl="1" indent="-280670" algn="l">
              <a:lnSpc>
                <a:spcPts val="3744"/>
              </a:lnSpc>
              <a:buFont typeface="Arial"/>
              <a:buChar char="•"/>
            </a:pPr>
            <a:r>
              <a:rPr lang="en-US" sz="2600">
                <a:solidFill>
                  <a:srgbClr val="FFFFFF"/>
                </a:solidFill>
                <a:latin typeface="Aptos"/>
                <a:ea typeface="Aptos"/>
                <a:cs typeface="Aptos"/>
                <a:sym typeface="Aptos"/>
              </a:rPr>
              <a:t>Construct rock dams or </a:t>
            </a:r>
            <a:r>
              <a:rPr lang="en-US" sz="2600" b="1">
                <a:solidFill>
                  <a:srgbClr val="EBBA45"/>
                </a:solidFill>
                <a:latin typeface="Aptos Bold"/>
                <a:ea typeface="Aptos Bold"/>
                <a:cs typeface="Aptos Bold"/>
                <a:sym typeface="Aptos Bold"/>
              </a:rPr>
              <a:t>build structures</a:t>
            </a:r>
            <a:r>
              <a:rPr lang="en-US" sz="2600">
                <a:solidFill>
                  <a:srgbClr val="FFFFFF"/>
                </a:solidFill>
                <a:latin typeface="Aptos"/>
                <a:ea typeface="Aptos"/>
                <a:cs typeface="Aptos"/>
                <a:sym typeface="Aptos"/>
              </a:rPr>
              <a:t> that alter river flows</a:t>
            </a:r>
          </a:p>
          <a:p>
            <a:pPr marL="561341" lvl="1" indent="-280670" algn="l">
              <a:lnSpc>
                <a:spcPts val="3744"/>
              </a:lnSpc>
              <a:buFont typeface="Arial"/>
              <a:buChar char="•"/>
            </a:pPr>
            <a:r>
              <a:rPr lang="en-US" sz="2600" b="1">
                <a:solidFill>
                  <a:srgbClr val="EBBA45"/>
                </a:solidFill>
                <a:latin typeface="Aptos Bold"/>
                <a:ea typeface="Aptos Bold"/>
                <a:cs typeface="Aptos Bold"/>
                <a:sym typeface="Aptos Bold"/>
              </a:rPr>
              <a:t>Leave behind trash</a:t>
            </a:r>
            <a:r>
              <a:rPr lang="en-US" sz="2600">
                <a:solidFill>
                  <a:srgbClr val="FFFFFF"/>
                </a:solidFill>
                <a:latin typeface="Aptos"/>
                <a:ea typeface="Aptos"/>
                <a:cs typeface="Aptos"/>
                <a:sym typeface="Aptos"/>
              </a:rPr>
              <a:t>, food waste, or fishing supplies</a:t>
            </a:r>
          </a:p>
          <a:p>
            <a:pPr marL="561341" lvl="1" indent="-280670" algn="l">
              <a:lnSpc>
                <a:spcPts val="3744"/>
              </a:lnSpc>
              <a:buFont typeface="Arial"/>
              <a:buChar char="•"/>
            </a:pPr>
            <a:r>
              <a:rPr lang="en-US" sz="2600" b="1">
                <a:solidFill>
                  <a:srgbClr val="EBBA45"/>
                </a:solidFill>
                <a:latin typeface="Aptos Bold"/>
                <a:ea typeface="Aptos Bold"/>
                <a:cs typeface="Aptos Bold"/>
                <a:sym typeface="Aptos Bold"/>
              </a:rPr>
              <a:t>Erode banks</a:t>
            </a:r>
            <a:r>
              <a:rPr lang="en-US" sz="2600">
                <a:solidFill>
                  <a:srgbClr val="FFFFFF"/>
                </a:solidFill>
                <a:latin typeface="Aptos"/>
                <a:ea typeface="Aptos"/>
                <a:cs typeface="Aptos"/>
                <a:sym typeface="Aptos"/>
              </a:rPr>
              <a:t> by accessing the river outside of official park entry points</a:t>
            </a:r>
          </a:p>
        </p:txBody>
      </p:sp>
      <p:sp>
        <p:nvSpPr>
          <p:cNvPr id="9" name="TextBox 9"/>
          <p:cNvSpPr txBox="1"/>
          <p:nvPr/>
        </p:nvSpPr>
        <p:spPr>
          <a:xfrm>
            <a:off x="1028700" y="3754291"/>
            <a:ext cx="2209154" cy="766445"/>
          </a:xfrm>
          <a:prstGeom prst="rect">
            <a:avLst/>
          </a:prstGeom>
        </p:spPr>
        <p:txBody>
          <a:bodyPr lIns="0" tIns="0" rIns="0" bIns="0" rtlCol="0" anchor="t">
            <a:spAutoFit/>
          </a:bodyPr>
          <a:lstStyle/>
          <a:p>
            <a:pPr algn="l">
              <a:lnSpc>
                <a:spcPts val="5590"/>
              </a:lnSpc>
            </a:pPr>
            <a:r>
              <a:rPr lang="en-US" sz="6500" b="1" i="1">
                <a:solidFill>
                  <a:srgbClr val="399F68"/>
                </a:solidFill>
                <a:latin typeface="Aptos Bold Italics"/>
                <a:ea typeface="Aptos Bold Italics"/>
                <a:cs typeface="Aptos Bold Italics"/>
                <a:sym typeface="Aptos Bold Italics"/>
              </a:rPr>
              <a:t>Do...</a:t>
            </a:r>
          </a:p>
        </p:txBody>
      </p:sp>
      <p:sp>
        <p:nvSpPr>
          <p:cNvPr id="10" name="TextBox 10"/>
          <p:cNvSpPr txBox="1"/>
          <p:nvPr/>
        </p:nvSpPr>
        <p:spPr>
          <a:xfrm>
            <a:off x="14059317" y="6501428"/>
            <a:ext cx="3643351" cy="766445"/>
          </a:xfrm>
          <a:prstGeom prst="rect">
            <a:avLst/>
          </a:prstGeom>
        </p:spPr>
        <p:txBody>
          <a:bodyPr lIns="0" tIns="0" rIns="0" bIns="0" rtlCol="0" anchor="t">
            <a:spAutoFit/>
          </a:bodyPr>
          <a:lstStyle/>
          <a:p>
            <a:pPr algn="r">
              <a:lnSpc>
                <a:spcPts val="5590"/>
              </a:lnSpc>
            </a:pPr>
            <a:r>
              <a:rPr lang="en-US" sz="6500" b="1" i="1">
                <a:solidFill>
                  <a:srgbClr val="FF0013"/>
                </a:solidFill>
                <a:latin typeface="Aptos Bold Italics"/>
                <a:ea typeface="Aptos Bold Italics"/>
                <a:cs typeface="Aptos Bold Italics"/>
                <a:sym typeface="Aptos Bold Italics"/>
              </a:rPr>
              <a:t>Don’t...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01214"/>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0"/>
            <a:ext cx="7352563" cy="10287000"/>
            <a:chOff x="0" y="0"/>
            <a:chExt cx="1139104" cy="1593725"/>
          </a:xfrm>
        </p:grpSpPr>
        <p:sp>
          <p:nvSpPr>
            <p:cNvPr id="5" name="Freeform 5"/>
            <p:cNvSpPr/>
            <p:nvPr/>
          </p:nvSpPr>
          <p:spPr>
            <a:xfrm>
              <a:off x="0" y="0"/>
              <a:ext cx="1139104" cy="1593725"/>
            </a:xfrm>
            <a:custGeom>
              <a:avLst/>
              <a:gdLst/>
              <a:ahLst/>
              <a:cxnLst/>
              <a:rect l="l" t="t" r="r" b="b"/>
              <a:pathLst>
                <a:path w="1139104" h="1593725">
                  <a:moveTo>
                    <a:pt x="0" y="0"/>
                  </a:moveTo>
                  <a:lnTo>
                    <a:pt x="1139104" y="0"/>
                  </a:lnTo>
                  <a:lnTo>
                    <a:pt x="1139104" y="1593725"/>
                  </a:lnTo>
                  <a:lnTo>
                    <a:pt x="0" y="1593725"/>
                  </a:lnTo>
                  <a:close/>
                </a:path>
              </a:pathLst>
            </a:custGeom>
            <a:blipFill>
              <a:blip r:embed="rId3"/>
              <a:stretch>
                <a:fillRect l="-1516" t="-19191" r="-12715" b="-3585"/>
              </a:stretch>
            </a:blipFill>
          </p:spPr>
          <p:txBody>
            <a:bodyPr/>
            <a:lstStyle/>
            <a:p>
              <a:endParaRPr lang="en-US"/>
            </a:p>
          </p:txBody>
        </p:sp>
      </p:grpSp>
      <p:grpSp>
        <p:nvGrpSpPr>
          <p:cNvPr id="6" name="Group 6"/>
          <p:cNvGrpSpPr/>
          <p:nvPr/>
        </p:nvGrpSpPr>
        <p:grpSpPr>
          <a:xfrm>
            <a:off x="7918326" y="5318667"/>
            <a:ext cx="2451348" cy="2544606"/>
            <a:chOff x="0" y="0"/>
            <a:chExt cx="3268464" cy="3392808"/>
          </a:xfrm>
        </p:grpSpPr>
        <p:sp>
          <p:nvSpPr>
            <p:cNvPr id="7" name="Freeform 7"/>
            <p:cNvSpPr/>
            <p:nvPr/>
          </p:nvSpPr>
          <p:spPr>
            <a:xfrm>
              <a:off x="356116" y="725807"/>
              <a:ext cx="2556232" cy="2667001"/>
            </a:xfrm>
            <a:custGeom>
              <a:avLst/>
              <a:gdLst/>
              <a:ahLst/>
              <a:cxnLst/>
              <a:rect l="l" t="t" r="r" b="b"/>
              <a:pathLst>
                <a:path w="2556232" h="2667001">
                  <a:moveTo>
                    <a:pt x="0" y="0"/>
                  </a:moveTo>
                  <a:lnTo>
                    <a:pt x="2556232" y="0"/>
                  </a:lnTo>
                  <a:lnTo>
                    <a:pt x="2556232" y="2667001"/>
                  </a:lnTo>
                  <a:lnTo>
                    <a:pt x="0" y="2667001"/>
                  </a:lnTo>
                  <a:lnTo>
                    <a:pt x="0" y="0"/>
                  </a:lnTo>
                  <a:close/>
                </a:path>
              </a:pathLst>
            </a:custGeom>
            <a:blipFill>
              <a:blip>
                <a:extLst>
                  <a:ext uri="{96DAC541-7B7A-43D3-8B79-37D633B846F1}">
                    <asvg:svgBlip xmlns:asvg="http://schemas.microsoft.com/office/drawing/2016/SVG/main" r:embed="rId4"/>
                  </a:ext>
                </a:extLst>
              </a:blip>
              <a:stretch>
                <a:fillRect b="-17480"/>
              </a:stretch>
            </a:blipFill>
          </p:spPr>
          <p:txBody>
            <a:bodyPr/>
            <a:lstStyle/>
            <a:p>
              <a:endParaRPr lang="en-US"/>
            </a:p>
          </p:txBody>
        </p:sp>
        <p:sp>
          <p:nvSpPr>
            <p:cNvPr id="8" name="TextBox 8"/>
            <p:cNvSpPr txBox="1"/>
            <p:nvPr/>
          </p:nvSpPr>
          <p:spPr>
            <a:xfrm>
              <a:off x="0" y="9525"/>
              <a:ext cx="3268464" cy="1214175"/>
            </a:xfrm>
            <a:prstGeom prst="rect">
              <a:avLst/>
            </a:prstGeom>
          </p:spPr>
          <p:txBody>
            <a:bodyPr lIns="0" tIns="0" rIns="0" bIns="0" rtlCol="0" anchor="t">
              <a:spAutoFit/>
            </a:bodyPr>
            <a:lstStyle/>
            <a:p>
              <a:pPr algn="l">
                <a:lnSpc>
                  <a:spcPts val="3042"/>
                </a:lnSpc>
              </a:pPr>
              <a:r>
                <a:rPr lang="en-US" sz="2600" b="1">
                  <a:solidFill>
                    <a:srgbClr val="EBBA45"/>
                  </a:solidFill>
                  <a:latin typeface="Aptos Bold"/>
                  <a:ea typeface="Aptos Bold"/>
                  <a:cs typeface="Aptos Bold"/>
                  <a:sym typeface="Aptos Bold"/>
                </a:rPr>
                <a:t>KEEPS YOU SAFE</a:t>
              </a:r>
            </a:p>
          </p:txBody>
        </p:sp>
      </p:grpSp>
      <p:grpSp>
        <p:nvGrpSpPr>
          <p:cNvPr id="9" name="Group 9"/>
          <p:cNvGrpSpPr/>
          <p:nvPr/>
        </p:nvGrpSpPr>
        <p:grpSpPr>
          <a:xfrm>
            <a:off x="9959729" y="7784257"/>
            <a:ext cx="2696245" cy="1989638"/>
            <a:chOff x="0" y="0"/>
            <a:chExt cx="3594993" cy="2652850"/>
          </a:xfrm>
        </p:grpSpPr>
        <p:sp>
          <p:nvSpPr>
            <p:cNvPr id="10" name="Freeform 10"/>
            <p:cNvSpPr/>
            <p:nvPr/>
          </p:nvSpPr>
          <p:spPr>
            <a:xfrm>
              <a:off x="396991" y="831493"/>
              <a:ext cx="2461293" cy="1821357"/>
            </a:xfrm>
            <a:custGeom>
              <a:avLst/>
              <a:gdLst/>
              <a:ahLst/>
              <a:cxnLst/>
              <a:rect l="l" t="t" r="r" b="b"/>
              <a:pathLst>
                <a:path w="2461293" h="1821357">
                  <a:moveTo>
                    <a:pt x="0" y="0"/>
                  </a:moveTo>
                  <a:lnTo>
                    <a:pt x="2461293" y="0"/>
                  </a:lnTo>
                  <a:lnTo>
                    <a:pt x="2461293" y="1821357"/>
                  </a:lnTo>
                  <a:lnTo>
                    <a:pt x="0" y="182135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0" y="9525"/>
              <a:ext cx="3594993" cy="1653462"/>
            </a:xfrm>
            <a:prstGeom prst="rect">
              <a:avLst/>
            </a:prstGeom>
          </p:spPr>
          <p:txBody>
            <a:bodyPr lIns="0" tIns="0" rIns="0" bIns="0" rtlCol="0" anchor="t">
              <a:spAutoFit/>
            </a:bodyPr>
            <a:lstStyle/>
            <a:p>
              <a:pPr algn="l">
                <a:lnSpc>
                  <a:spcPts val="3042"/>
                </a:lnSpc>
              </a:pPr>
              <a:r>
                <a:rPr lang="en-US" sz="2600" b="1">
                  <a:solidFill>
                    <a:srgbClr val="EBBA45"/>
                  </a:solidFill>
                  <a:latin typeface="Aptos Bold"/>
                  <a:ea typeface="Aptos Bold"/>
                  <a:cs typeface="Aptos Bold"/>
                  <a:sym typeface="Aptos Bold"/>
                </a:rPr>
                <a:t>KEEPS WILDLIFE SAFE</a:t>
              </a:r>
            </a:p>
          </p:txBody>
        </p:sp>
      </p:grpSp>
      <p:grpSp>
        <p:nvGrpSpPr>
          <p:cNvPr id="12" name="Group 12"/>
          <p:cNvGrpSpPr/>
          <p:nvPr/>
        </p:nvGrpSpPr>
        <p:grpSpPr>
          <a:xfrm>
            <a:off x="14812035" y="7300020"/>
            <a:ext cx="2312750" cy="2473874"/>
            <a:chOff x="1" y="-28575"/>
            <a:chExt cx="3083667" cy="3298499"/>
          </a:xfrm>
        </p:grpSpPr>
        <p:sp>
          <p:nvSpPr>
            <p:cNvPr id="13" name="Freeform 13"/>
            <p:cNvSpPr/>
            <p:nvPr/>
          </p:nvSpPr>
          <p:spPr>
            <a:xfrm>
              <a:off x="685281" y="718448"/>
              <a:ext cx="2398387" cy="2551476"/>
            </a:xfrm>
            <a:custGeom>
              <a:avLst/>
              <a:gdLst/>
              <a:ahLst/>
              <a:cxnLst/>
              <a:rect l="l" t="t" r="r" b="b"/>
              <a:pathLst>
                <a:path w="2398387" h="2551476">
                  <a:moveTo>
                    <a:pt x="0" y="0"/>
                  </a:moveTo>
                  <a:lnTo>
                    <a:pt x="2398387" y="0"/>
                  </a:lnTo>
                  <a:lnTo>
                    <a:pt x="2398387" y="2551476"/>
                  </a:lnTo>
                  <a:lnTo>
                    <a:pt x="0" y="25514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TextBox 14"/>
            <p:cNvSpPr txBox="1"/>
            <p:nvPr/>
          </p:nvSpPr>
          <p:spPr>
            <a:xfrm>
              <a:off x="1" y="-28575"/>
              <a:ext cx="2805822" cy="1768860"/>
            </a:xfrm>
            <a:prstGeom prst="rect">
              <a:avLst/>
            </a:prstGeom>
          </p:spPr>
          <p:txBody>
            <a:bodyPr wrap="square" lIns="0" tIns="0" rIns="0" bIns="0" rtlCol="0" anchor="t">
              <a:spAutoFit/>
            </a:bodyPr>
            <a:lstStyle/>
            <a:p>
              <a:pPr algn="l">
                <a:lnSpc>
                  <a:spcPts val="3458"/>
                </a:lnSpc>
              </a:pPr>
              <a:r>
                <a:rPr lang="en-US" sz="2600" b="1" dirty="0">
                  <a:solidFill>
                    <a:srgbClr val="EBBA45"/>
                  </a:solidFill>
                  <a:latin typeface="Aptos Bold"/>
                  <a:ea typeface="Aptos Bold"/>
                  <a:cs typeface="Aptos Bold"/>
                  <a:sym typeface="Aptos Bold"/>
                </a:rPr>
                <a:t>KEEPS ECOSYSTEMS HEALTHY</a:t>
              </a:r>
            </a:p>
          </p:txBody>
        </p:sp>
      </p:grpSp>
      <p:grpSp>
        <p:nvGrpSpPr>
          <p:cNvPr id="15" name="Group 15"/>
          <p:cNvGrpSpPr/>
          <p:nvPr/>
        </p:nvGrpSpPr>
        <p:grpSpPr>
          <a:xfrm>
            <a:off x="12052181" y="5318667"/>
            <a:ext cx="2600463" cy="2465590"/>
            <a:chOff x="0" y="0"/>
            <a:chExt cx="3467284" cy="3287453"/>
          </a:xfrm>
        </p:grpSpPr>
        <p:sp>
          <p:nvSpPr>
            <p:cNvPr id="16" name="Freeform 16"/>
            <p:cNvSpPr/>
            <p:nvPr/>
          </p:nvSpPr>
          <p:spPr>
            <a:xfrm>
              <a:off x="833445" y="797971"/>
              <a:ext cx="1800394" cy="2489482"/>
            </a:xfrm>
            <a:custGeom>
              <a:avLst/>
              <a:gdLst/>
              <a:ahLst/>
              <a:cxnLst/>
              <a:rect l="l" t="t" r="r" b="b"/>
              <a:pathLst>
                <a:path w="1800394" h="2489482">
                  <a:moveTo>
                    <a:pt x="0" y="0"/>
                  </a:moveTo>
                  <a:lnTo>
                    <a:pt x="1800394" y="0"/>
                  </a:lnTo>
                  <a:lnTo>
                    <a:pt x="1800394" y="2489482"/>
                  </a:lnTo>
                  <a:lnTo>
                    <a:pt x="0" y="248948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TextBox 17"/>
            <p:cNvSpPr txBox="1"/>
            <p:nvPr/>
          </p:nvSpPr>
          <p:spPr>
            <a:xfrm>
              <a:off x="0" y="9525"/>
              <a:ext cx="3467284" cy="1586416"/>
            </a:xfrm>
            <a:prstGeom prst="rect">
              <a:avLst/>
            </a:prstGeom>
          </p:spPr>
          <p:txBody>
            <a:bodyPr lIns="0" tIns="0" rIns="0" bIns="0" rtlCol="0" anchor="t">
              <a:spAutoFit/>
            </a:bodyPr>
            <a:lstStyle/>
            <a:p>
              <a:pPr algn="l">
                <a:lnSpc>
                  <a:spcPts val="3042"/>
                </a:lnSpc>
              </a:pPr>
              <a:r>
                <a:rPr lang="en-US" sz="2600" b="1">
                  <a:solidFill>
                    <a:srgbClr val="EBBA45"/>
                  </a:solidFill>
                  <a:latin typeface="Aptos Bold"/>
                  <a:ea typeface="Aptos Bold"/>
                  <a:cs typeface="Aptos Bold"/>
                  <a:sym typeface="Aptos Bold"/>
                </a:rPr>
                <a:t>KEEPS PARKS CLEAN</a:t>
              </a:r>
            </a:p>
          </p:txBody>
        </p:sp>
      </p:grpSp>
      <p:sp>
        <p:nvSpPr>
          <p:cNvPr id="18" name="TextBox 18"/>
          <p:cNvSpPr txBox="1"/>
          <p:nvPr/>
        </p:nvSpPr>
        <p:spPr>
          <a:xfrm>
            <a:off x="7710818" y="1848985"/>
            <a:ext cx="10097828" cy="3048381"/>
          </a:xfrm>
          <a:prstGeom prst="rect">
            <a:avLst/>
          </a:prstGeom>
        </p:spPr>
        <p:txBody>
          <a:bodyPr lIns="0" tIns="0" rIns="0" bIns="0" rtlCol="0" anchor="t">
            <a:spAutoFit/>
          </a:bodyPr>
          <a:lstStyle/>
          <a:p>
            <a:pPr algn="l">
              <a:lnSpc>
                <a:spcPts val="3042"/>
              </a:lnSpc>
            </a:pPr>
            <a:r>
              <a:rPr lang="en-US" sz="2600">
                <a:solidFill>
                  <a:srgbClr val="FFFFFF"/>
                </a:solidFill>
                <a:latin typeface="Aptos"/>
                <a:ea typeface="Aptos"/>
                <a:cs typeface="Aptos"/>
                <a:sym typeface="Aptos"/>
              </a:rPr>
              <a:t>Both Texas State University and the City of San Marcos use signage in riverside parks to convey important information about water safety and habitat preservation. It is important to </a:t>
            </a:r>
            <a:r>
              <a:rPr lang="en-US" sz="2600" b="1">
                <a:solidFill>
                  <a:srgbClr val="EBBA45"/>
                </a:solidFill>
                <a:latin typeface="Aptos Bold"/>
                <a:ea typeface="Aptos Bold"/>
                <a:cs typeface="Aptos Bold"/>
                <a:sym typeface="Aptos Bold"/>
              </a:rPr>
              <a:t>pay attention to ALL signage</a:t>
            </a:r>
            <a:r>
              <a:rPr lang="en-US" sz="2600">
                <a:solidFill>
                  <a:srgbClr val="FFFFFF"/>
                </a:solidFill>
                <a:latin typeface="Aptos"/>
                <a:ea typeface="Aptos"/>
                <a:cs typeface="Aptos"/>
                <a:sym typeface="Aptos"/>
              </a:rPr>
              <a:t>, especially since different rules apply to each park. What might be allowed in one area could be prohibited in another, and engaging in behavior that breaks a park ordinance could result in a </a:t>
            </a:r>
            <a:r>
              <a:rPr lang="en-US" sz="2600" b="1">
                <a:solidFill>
                  <a:srgbClr val="EBBA45"/>
                </a:solidFill>
                <a:latin typeface="Aptos Bold"/>
                <a:ea typeface="Aptos Bold"/>
                <a:cs typeface="Aptos Bold"/>
                <a:sym typeface="Aptos Bold"/>
              </a:rPr>
              <a:t>fine</a:t>
            </a:r>
            <a:r>
              <a:rPr lang="en-US" sz="2600">
                <a:solidFill>
                  <a:srgbClr val="FFFFFF"/>
                </a:solidFill>
                <a:latin typeface="Aptos"/>
                <a:ea typeface="Aptos"/>
                <a:cs typeface="Aptos"/>
                <a:sym typeface="Aptos"/>
              </a:rPr>
              <a:t>.  </a:t>
            </a:r>
          </a:p>
          <a:p>
            <a:pPr algn="l">
              <a:lnSpc>
                <a:spcPts val="3042"/>
              </a:lnSpc>
            </a:pPr>
            <a:endParaRPr lang="en-US" sz="2600">
              <a:solidFill>
                <a:srgbClr val="FFFFFF"/>
              </a:solidFill>
              <a:latin typeface="Aptos"/>
              <a:ea typeface="Aptos"/>
              <a:cs typeface="Aptos"/>
              <a:sym typeface="Aptos"/>
            </a:endParaRPr>
          </a:p>
          <a:p>
            <a:pPr algn="l">
              <a:lnSpc>
                <a:spcPts val="3042"/>
              </a:lnSpc>
            </a:pPr>
            <a:r>
              <a:rPr lang="en-US" sz="2600">
                <a:solidFill>
                  <a:srgbClr val="FFFFFF"/>
                </a:solidFill>
                <a:latin typeface="Aptos"/>
                <a:ea typeface="Aptos"/>
                <a:cs typeface="Aptos"/>
                <a:sym typeface="Aptos"/>
              </a:rPr>
              <a:t>Always remember that information on posted signage...</a:t>
            </a:r>
          </a:p>
        </p:txBody>
      </p:sp>
      <p:sp>
        <p:nvSpPr>
          <p:cNvPr id="19" name="TextBox 19"/>
          <p:cNvSpPr txBox="1"/>
          <p:nvPr/>
        </p:nvSpPr>
        <p:spPr>
          <a:xfrm>
            <a:off x="7710818" y="737353"/>
            <a:ext cx="15000939" cy="1102107"/>
          </a:xfrm>
          <a:prstGeom prst="rect">
            <a:avLst/>
          </a:prstGeom>
        </p:spPr>
        <p:txBody>
          <a:bodyPr lIns="0" tIns="0" rIns="0" bIns="0" rtlCol="0" anchor="t">
            <a:spAutoFit/>
          </a:bodyPr>
          <a:lstStyle/>
          <a:p>
            <a:pPr algn="l">
              <a:lnSpc>
                <a:spcPts val="7912"/>
              </a:lnSpc>
            </a:pPr>
            <a:r>
              <a:rPr lang="en-US" sz="9200" b="1">
                <a:solidFill>
                  <a:srgbClr val="FFFFFF"/>
                </a:solidFill>
                <a:latin typeface="Aptos Bold"/>
                <a:ea typeface="Aptos Bold"/>
                <a:cs typeface="Aptos Bold"/>
                <a:sym typeface="Aptos Bold"/>
              </a:rPr>
              <a:t>Reading the Signs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320993" y="-2623185"/>
            <a:ext cx="19808713" cy="5835015"/>
            <a:chOff x="0" y="0"/>
            <a:chExt cx="26411618" cy="7780020"/>
          </a:xfrm>
        </p:grpSpPr>
        <p:grpSp>
          <p:nvGrpSpPr>
            <p:cNvPr id="3" name="Group 3"/>
            <p:cNvGrpSpPr/>
            <p:nvPr/>
          </p:nvGrpSpPr>
          <p:grpSpPr>
            <a:xfrm>
              <a:off x="1551940" y="6977380"/>
              <a:ext cx="1925320" cy="509270"/>
              <a:chOff x="0" y="0"/>
              <a:chExt cx="1925320" cy="509270"/>
            </a:xfrm>
          </p:grpSpPr>
          <p:sp>
            <p:nvSpPr>
              <p:cNvPr id="4" name="Freeform 4"/>
              <p:cNvSpPr/>
              <p:nvPr/>
            </p:nvSpPr>
            <p:spPr>
              <a:xfrm>
                <a:off x="50300" y="50800"/>
                <a:ext cx="1823138" cy="408571"/>
              </a:xfrm>
              <a:custGeom>
                <a:avLst/>
                <a:gdLst/>
                <a:ahLst/>
                <a:cxnLst/>
                <a:rect l="l" t="t" r="r" b="b"/>
                <a:pathLst>
                  <a:path w="1823138" h="408571">
                    <a:moveTo>
                      <a:pt x="140200" y="0"/>
                    </a:moveTo>
                    <a:cubicBezTo>
                      <a:pt x="342130" y="5080"/>
                      <a:pt x="451350" y="20320"/>
                      <a:pt x="560570" y="38100"/>
                    </a:cubicBezTo>
                    <a:cubicBezTo>
                      <a:pt x="693920" y="60960"/>
                      <a:pt x="876800" y="115570"/>
                      <a:pt x="1005070" y="130810"/>
                    </a:cubicBezTo>
                    <a:cubicBezTo>
                      <a:pt x="1100320" y="142240"/>
                      <a:pt x="1227320" y="118110"/>
                      <a:pt x="1257800" y="137160"/>
                    </a:cubicBezTo>
                    <a:cubicBezTo>
                      <a:pt x="1267960" y="143510"/>
                      <a:pt x="1271770" y="154940"/>
                      <a:pt x="1271770" y="162560"/>
                    </a:cubicBezTo>
                    <a:cubicBezTo>
                      <a:pt x="1270500" y="170180"/>
                      <a:pt x="1265420" y="177800"/>
                      <a:pt x="1252720" y="184150"/>
                    </a:cubicBezTo>
                    <a:cubicBezTo>
                      <a:pt x="1196840" y="212090"/>
                      <a:pt x="918710" y="241300"/>
                      <a:pt x="733290" y="234950"/>
                    </a:cubicBezTo>
                    <a:cubicBezTo>
                      <a:pt x="513580" y="228600"/>
                      <a:pt x="86860" y="148590"/>
                      <a:pt x="20820" y="119380"/>
                    </a:cubicBezTo>
                    <a:cubicBezTo>
                      <a:pt x="9390" y="114300"/>
                      <a:pt x="5580" y="111760"/>
                      <a:pt x="1770" y="105410"/>
                    </a:cubicBezTo>
                    <a:cubicBezTo>
                      <a:pt x="-770" y="99060"/>
                      <a:pt x="-770" y="87630"/>
                      <a:pt x="3040" y="81280"/>
                    </a:cubicBezTo>
                    <a:cubicBezTo>
                      <a:pt x="8120" y="74930"/>
                      <a:pt x="15740" y="71120"/>
                      <a:pt x="29710" y="69850"/>
                    </a:cubicBezTo>
                    <a:cubicBezTo>
                      <a:pt x="77970" y="66040"/>
                      <a:pt x="250690" y="134620"/>
                      <a:pt x="362450" y="158750"/>
                    </a:cubicBezTo>
                    <a:cubicBezTo>
                      <a:pt x="474210" y="182880"/>
                      <a:pt x="573270" y="189230"/>
                      <a:pt x="699000" y="213360"/>
                    </a:cubicBezTo>
                    <a:cubicBezTo>
                      <a:pt x="864100" y="246380"/>
                      <a:pt x="1210810" y="298450"/>
                      <a:pt x="1262880" y="342900"/>
                    </a:cubicBezTo>
                    <a:cubicBezTo>
                      <a:pt x="1276850" y="354330"/>
                      <a:pt x="1278120" y="367030"/>
                      <a:pt x="1276850" y="377190"/>
                    </a:cubicBezTo>
                    <a:cubicBezTo>
                      <a:pt x="1275580" y="386080"/>
                      <a:pt x="1269230" y="393700"/>
                      <a:pt x="1257800" y="398780"/>
                    </a:cubicBezTo>
                    <a:cubicBezTo>
                      <a:pt x="1229860" y="412750"/>
                      <a:pt x="1153660" y="407670"/>
                      <a:pt x="1076190" y="407670"/>
                    </a:cubicBezTo>
                    <a:cubicBezTo>
                      <a:pt x="942840" y="407670"/>
                      <a:pt x="655820" y="396240"/>
                      <a:pt x="522470" y="384810"/>
                    </a:cubicBezTo>
                    <a:cubicBezTo>
                      <a:pt x="447540" y="378460"/>
                      <a:pt x="373880" y="378460"/>
                      <a:pt x="347210" y="361950"/>
                    </a:cubicBezTo>
                    <a:cubicBezTo>
                      <a:pt x="335780" y="355600"/>
                      <a:pt x="329430" y="346710"/>
                      <a:pt x="329430" y="339090"/>
                    </a:cubicBezTo>
                    <a:cubicBezTo>
                      <a:pt x="330700" y="330200"/>
                      <a:pt x="337050" y="320040"/>
                      <a:pt x="352290" y="313690"/>
                    </a:cubicBezTo>
                    <a:cubicBezTo>
                      <a:pt x="405630" y="290830"/>
                      <a:pt x="659630" y="337820"/>
                      <a:pt x="808220" y="339090"/>
                    </a:cubicBezTo>
                    <a:cubicBezTo>
                      <a:pt x="947920" y="340360"/>
                      <a:pt x="1167630" y="314960"/>
                      <a:pt x="1217160" y="325120"/>
                    </a:cubicBezTo>
                    <a:cubicBezTo>
                      <a:pt x="1229860" y="327660"/>
                      <a:pt x="1234940" y="328930"/>
                      <a:pt x="1238750" y="335280"/>
                    </a:cubicBezTo>
                    <a:cubicBezTo>
                      <a:pt x="1243830" y="340360"/>
                      <a:pt x="1245100" y="351790"/>
                      <a:pt x="1242560" y="358140"/>
                    </a:cubicBezTo>
                    <a:cubicBezTo>
                      <a:pt x="1240020" y="365760"/>
                      <a:pt x="1229860" y="374650"/>
                      <a:pt x="1219700" y="375920"/>
                    </a:cubicBezTo>
                    <a:cubicBezTo>
                      <a:pt x="1205730" y="377190"/>
                      <a:pt x="1196840" y="363220"/>
                      <a:pt x="1167630" y="356870"/>
                    </a:cubicBezTo>
                    <a:cubicBezTo>
                      <a:pt x="1057140" y="331470"/>
                      <a:pt x="392930" y="318770"/>
                      <a:pt x="321810" y="274320"/>
                    </a:cubicBezTo>
                    <a:cubicBezTo>
                      <a:pt x="307840" y="265430"/>
                      <a:pt x="302760" y="254000"/>
                      <a:pt x="305300" y="245110"/>
                    </a:cubicBezTo>
                    <a:cubicBezTo>
                      <a:pt x="306570" y="237490"/>
                      <a:pt x="315460" y="228600"/>
                      <a:pt x="330700" y="224790"/>
                    </a:cubicBezTo>
                    <a:cubicBezTo>
                      <a:pt x="391660" y="208280"/>
                      <a:pt x="715510" y="269240"/>
                      <a:pt x="810760" y="289560"/>
                    </a:cubicBezTo>
                    <a:cubicBezTo>
                      <a:pt x="852670" y="299720"/>
                      <a:pt x="886960" y="304800"/>
                      <a:pt x="898390" y="317500"/>
                    </a:cubicBezTo>
                    <a:cubicBezTo>
                      <a:pt x="904740" y="323850"/>
                      <a:pt x="906010" y="334010"/>
                      <a:pt x="903470" y="340360"/>
                    </a:cubicBezTo>
                    <a:cubicBezTo>
                      <a:pt x="900930" y="347980"/>
                      <a:pt x="893310" y="354330"/>
                      <a:pt x="881880" y="359410"/>
                    </a:cubicBezTo>
                    <a:cubicBezTo>
                      <a:pt x="857750" y="367030"/>
                      <a:pt x="808220" y="359410"/>
                      <a:pt x="757420" y="354330"/>
                    </a:cubicBezTo>
                    <a:cubicBezTo>
                      <a:pt x="674870" y="345440"/>
                      <a:pt x="507230" y="313690"/>
                      <a:pt x="434840" y="298450"/>
                    </a:cubicBezTo>
                    <a:cubicBezTo>
                      <a:pt x="396740" y="290830"/>
                      <a:pt x="364990" y="289560"/>
                      <a:pt x="349750" y="276860"/>
                    </a:cubicBezTo>
                    <a:cubicBezTo>
                      <a:pt x="340860" y="270510"/>
                      <a:pt x="334510" y="260350"/>
                      <a:pt x="334510" y="252730"/>
                    </a:cubicBezTo>
                    <a:cubicBezTo>
                      <a:pt x="335780" y="245110"/>
                      <a:pt x="342130" y="236220"/>
                      <a:pt x="352290" y="229870"/>
                    </a:cubicBezTo>
                    <a:cubicBezTo>
                      <a:pt x="370070" y="219710"/>
                      <a:pt x="403090" y="219710"/>
                      <a:pt x="445000" y="217170"/>
                    </a:cubicBezTo>
                    <a:cubicBezTo>
                      <a:pt x="538980" y="210820"/>
                      <a:pt x="857750" y="194310"/>
                      <a:pt x="895850" y="220980"/>
                    </a:cubicBezTo>
                    <a:cubicBezTo>
                      <a:pt x="904740" y="227330"/>
                      <a:pt x="904740" y="236220"/>
                      <a:pt x="904740" y="242570"/>
                    </a:cubicBezTo>
                    <a:cubicBezTo>
                      <a:pt x="903470" y="250190"/>
                      <a:pt x="898390" y="259080"/>
                      <a:pt x="890770" y="262890"/>
                    </a:cubicBezTo>
                    <a:cubicBezTo>
                      <a:pt x="879340" y="267970"/>
                      <a:pt x="860290" y="261620"/>
                      <a:pt x="828540" y="257810"/>
                    </a:cubicBezTo>
                    <a:cubicBezTo>
                      <a:pt x="720590" y="241300"/>
                      <a:pt x="197350" y="149860"/>
                      <a:pt x="130040" y="107950"/>
                    </a:cubicBezTo>
                    <a:cubicBezTo>
                      <a:pt x="116070" y="97790"/>
                      <a:pt x="109720" y="88900"/>
                      <a:pt x="109720" y="81280"/>
                    </a:cubicBezTo>
                    <a:cubicBezTo>
                      <a:pt x="109720" y="72390"/>
                      <a:pt x="116070" y="63500"/>
                      <a:pt x="128770" y="58420"/>
                    </a:cubicBezTo>
                    <a:cubicBezTo>
                      <a:pt x="163060" y="40640"/>
                      <a:pt x="293870" y="46990"/>
                      <a:pt x="377690" y="50800"/>
                    </a:cubicBezTo>
                    <a:cubicBezTo>
                      <a:pt x="466590" y="54610"/>
                      <a:pt x="598670" y="67310"/>
                      <a:pt x="646930" y="82550"/>
                    </a:cubicBezTo>
                    <a:cubicBezTo>
                      <a:pt x="665980" y="88900"/>
                      <a:pt x="682490" y="93980"/>
                      <a:pt x="685030" y="102870"/>
                    </a:cubicBezTo>
                    <a:cubicBezTo>
                      <a:pt x="688840" y="111760"/>
                      <a:pt x="683760" y="129540"/>
                      <a:pt x="671060" y="138430"/>
                    </a:cubicBezTo>
                    <a:cubicBezTo>
                      <a:pt x="636770" y="162560"/>
                      <a:pt x="422140" y="161290"/>
                      <a:pt x="389120" y="140970"/>
                    </a:cubicBezTo>
                    <a:cubicBezTo>
                      <a:pt x="377690" y="134620"/>
                      <a:pt x="373880" y="123190"/>
                      <a:pt x="375150" y="115570"/>
                    </a:cubicBezTo>
                    <a:cubicBezTo>
                      <a:pt x="376420" y="107950"/>
                      <a:pt x="385310" y="97790"/>
                      <a:pt x="400550" y="93980"/>
                    </a:cubicBezTo>
                    <a:cubicBezTo>
                      <a:pt x="448810" y="78740"/>
                      <a:pt x="662170" y="134620"/>
                      <a:pt x="759960" y="156210"/>
                    </a:cubicBezTo>
                    <a:cubicBezTo>
                      <a:pt x="827270" y="171450"/>
                      <a:pt x="916170" y="180340"/>
                      <a:pt x="928870" y="204470"/>
                    </a:cubicBezTo>
                    <a:cubicBezTo>
                      <a:pt x="935220" y="214630"/>
                      <a:pt x="930140" y="232410"/>
                      <a:pt x="919980" y="241300"/>
                    </a:cubicBezTo>
                    <a:cubicBezTo>
                      <a:pt x="903470" y="254000"/>
                      <a:pt x="864100" y="247650"/>
                      <a:pt x="815840" y="248920"/>
                    </a:cubicBezTo>
                    <a:cubicBezTo>
                      <a:pt x="699000" y="248920"/>
                      <a:pt x="282440" y="247650"/>
                      <a:pt x="224020" y="217170"/>
                    </a:cubicBezTo>
                    <a:cubicBezTo>
                      <a:pt x="211320" y="210820"/>
                      <a:pt x="207510" y="203200"/>
                      <a:pt x="206240" y="195580"/>
                    </a:cubicBezTo>
                    <a:cubicBezTo>
                      <a:pt x="204970" y="187960"/>
                      <a:pt x="208780" y="179070"/>
                      <a:pt x="215130" y="173990"/>
                    </a:cubicBezTo>
                    <a:cubicBezTo>
                      <a:pt x="229100" y="163830"/>
                      <a:pt x="258310" y="163830"/>
                      <a:pt x="301490" y="163830"/>
                    </a:cubicBezTo>
                    <a:cubicBezTo>
                      <a:pt x="433570" y="163830"/>
                      <a:pt x="1029200" y="218440"/>
                      <a:pt x="1111750" y="257810"/>
                    </a:cubicBezTo>
                    <a:cubicBezTo>
                      <a:pt x="1129530" y="266700"/>
                      <a:pt x="1138420" y="275590"/>
                      <a:pt x="1139690" y="284480"/>
                    </a:cubicBezTo>
                    <a:cubicBezTo>
                      <a:pt x="1139690" y="294640"/>
                      <a:pt x="1130800" y="307340"/>
                      <a:pt x="1115560" y="313690"/>
                    </a:cubicBezTo>
                    <a:cubicBezTo>
                      <a:pt x="1068570" y="335280"/>
                      <a:pt x="833620" y="325120"/>
                      <a:pt x="776470" y="307340"/>
                    </a:cubicBezTo>
                    <a:cubicBezTo>
                      <a:pt x="754880" y="300990"/>
                      <a:pt x="737100" y="292100"/>
                      <a:pt x="734560" y="280670"/>
                    </a:cubicBezTo>
                    <a:cubicBezTo>
                      <a:pt x="733290" y="271780"/>
                      <a:pt x="739640" y="256540"/>
                      <a:pt x="754880" y="248920"/>
                    </a:cubicBezTo>
                    <a:cubicBezTo>
                      <a:pt x="812030" y="215900"/>
                      <a:pt x="1238750" y="227330"/>
                      <a:pt x="1297170" y="241300"/>
                    </a:cubicBezTo>
                    <a:cubicBezTo>
                      <a:pt x="1309870" y="243840"/>
                      <a:pt x="1314950" y="246380"/>
                      <a:pt x="1318760" y="252730"/>
                    </a:cubicBezTo>
                    <a:cubicBezTo>
                      <a:pt x="1322570" y="257810"/>
                      <a:pt x="1323840" y="269240"/>
                      <a:pt x="1321300" y="275590"/>
                    </a:cubicBezTo>
                    <a:cubicBezTo>
                      <a:pt x="1318760" y="283210"/>
                      <a:pt x="1311140" y="288290"/>
                      <a:pt x="1297170" y="292100"/>
                    </a:cubicBezTo>
                    <a:cubicBezTo>
                      <a:pt x="1259070" y="303530"/>
                      <a:pt x="1134610" y="287020"/>
                      <a:pt x="1040630" y="273050"/>
                    </a:cubicBezTo>
                    <a:cubicBezTo>
                      <a:pt x="922520" y="256540"/>
                      <a:pt x="695190" y="217170"/>
                      <a:pt x="648200" y="190500"/>
                    </a:cubicBezTo>
                    <a:cubicBezTo>
                      <a:pt x="636770" y="182880"/>
                      <a:pt x="630420" y="176530"/>
                      <a:pt x="629150" y="168910"/>
                    </a:cubicBezTo>
                    <a:cubicBezTo>
                      <a:pt x="629150" y="160020"/>
                      <a:pt x="635500" y="147320"/>
                      <a:pt x="648200" y="140970"/>
                    </a:cubicBezTo>
                    <a:cubicBezTo>
                      <a:pt x="681220" y="123190"/>
                      <a:pt x="805680" y="133350"/>
                      <a:pt x="874260" y="134620"/>
                    </a:cubicBezTo>
                    <a:cubicBezTo>
                      <a:pt x="930140" y="135890"/>
                      <a:pt x="1003800" y="135890"/>
                      <a:pt x="1030470" y="144780"/>
                    </a:cubicBezTo>
                    <a:cubicBezTo>
                      <a:pt x="1040630" y="148590"/>
                      <a:pt x="1046980" y="151130"/>
                      <a:pt x="1050790" y="157480"/>
                    </a:cubicBezTo>
                    <a:cubicBezTo>
                      <a:pt x="1053330" y="163830"/>
                      <a:pt x="1054600" y="175260"/>
                      <a:pt x="1052060" y="181610"/>
                    </a:cubicBezTo>
                    <a:cubicBezTo>
                      <a:pt x="1048250" y="187960"/>
                      <a:pt x="1044440" y="191770"/>
                      <a:pt x="1033010" y="195580"/>
                    </a:cubicBezTo>
                    <a:cubicBezTo>
                      <a:pt x="988560" y="210820"/>
                      <a:pt x="725670" y="219710"/>
                      <a:pt x="676140" y="198120"/>
                    </a:cubicBezTo>
                    <a:cubicBezTo>
                      <a:pt x="660900" y="190500"/>
                      <a:pt x="650740" y="177800"/>
                      <a:pt x="650740" y="170180"/>
                    </a:cubicBezTo>
                    <a:cubicBezTo>
                      <a:pt x="652010" y="161290"/>
                      <a:pt x="660900" y="152400"/>
                      <a:pt x="676140" y="147320"/>
                    </a:cubicBezTo>
                    <a:cubicBezTo>
                      <a:pt x="743450" y="125730"/>
                      <a:pt x="1228590" y="166370"/>
                      <a:pt x="1279390" y="203200"/>
                    </a:cubicBezTo>
                    <a:cubicBezTo>
                      <a:pt x="1289550" y="210820"/>
                      <a:pt x="1292090" y="222250"/>
                      <a:pt x="1290820" y="229870"/>
                    </a:cubicBezTo>
                    <a:cubicBezTo>
                      <a:pt x="1288280" y="238760"/>
                      <a:pt x="1279390" y="246380"/>
                      <a:pt x="1262880" y="250190"/>
                    </a:cubicBezTo>
                    <a:cubicBezTo>
                      <a:pt x="1185410" y="269240"/>
                      <a:pt x="652010" y="154940"/>
                      <a:pt x="517390" y="121920"/>
                    </a:cubicBezTo>
                    <a:cubicBezTo>
                      <a:pt x="466590" y="109220"/>
                      <a:pt x="428490" y="105410"/>
                      <a:pt x="414520" y="88900"/>
                    </a:cubicBezTo>
                    <a:cubicBezTo>
                      <a:pt x="408170" y="81280"/>
                      <a:pt x="406900" y="67310"/>
                      <a:pt x="409440" y="60960"/>
                    </a:cubicBezTo>
                    <a:cubicBezTo>
                      <a:pt x="411980" y="54610"/>
                      <a:pt x="418330" y="49530"/>
                      <a:pt x="428490" y="45720"/>
                    </a:cubicBezTo>
                    <a:cubicBezTo>
                      <a:pt x="460240" y="35560"/>
                      <a:pt x="550410" y="41910"/>
                      <a:pt x="639310" y="48260"/>
                    </a:cubicBezTo>
                    <a:cubicBezTo>
                      <a:pt x="792980" y="60960"/>
                      <a:pt x="1205730" y="111760"/>
                      <a:pt x="1269230" y="143510"/>
                    </a:cubicBezTo>
                    <a:cubicBezTo>
                      <a:pt x="1283200" y="149860"/>
                      <a:pt x="1288280" y="156210"/>
                      <a:pt x="1289550" y="163830"/>
                    </a:cubicBezTo>
                    <a:cubicBezTo>
                      <a:pt x="1292090" y="170180"/>
                      <a:pt x="1289550" y="180340"/>
                      <a:pt x="1283200" y="186690"/>
                    </a:cubicBezTo>
                    <a:cubicBezTo>
                      <a:pt x="1273040" y="195580"/>
                      <a:pt x="1247640" y="196850"/>
                      <a:pt x="1213350" y="196850"/>
                    </a:cubicBezTo>
                    <a:cubicBezTo>
                      <a:pt x="1118100" y="196850"/>
                      <a:pt x="729480" y="151130"/>
                      <a:pt x="669790" y="124460"/>
                    </a:cubicBezTo>
                    <a:cubicBezTo>
                      <a:pt x="655820" y="118110"/>
                      <a:pt x="650740" y="111760"/>
                      <a:pt x="648200" y="104140"/>
                    </a:cubicBezTo>
                    <a:cubicBezTo>
                      <a:pt x="645660" y="97790"/>
                      <a:pt x="646930" y="87630"/>
                      <a:pt x="653280" y="81280"/>
                    </a:cubicBezTo>
                    <a:cubicBezTo>
                      <a:pt x="671060" y="67310"/>
                      <a:pt x="735830" y="68580"/>
                      <a:pt x="798060" y="69850"/>
                    </a:cubicBezTo>
                    <a:cubicBezTo>
                      <a:pt x="912360" y="71120"/>
                      <a:pt x="1165090" y="102870"/>
                      <a:pt x="1281930" y="123190"/>
                    </a:cubicBezTo>
                    <a:cubicBezTo>
                      <a:pt x="1349240" y="135890"/>
                      <a:pt x="1393690" y="146050"/>
                      <a:pt x="1439410" y="161290"/>
                    </a:cubicBezTo>
                    <a:cubicBezTo>
                      <a:pt x="1478780" y="173990"/>
                      <a:pt x="1538470" y="186690"/>
                      <a:pt x="1544820" y="205740"/>
                    </a:cubicBezTo>
                    <a:cubicBezTo>
                      <a:pt x="1549900" y="215900"/>
                      <a:pt x="1539740" y="233680"/>
                      <a:pt x="1527040" y="241300"/>
                    </a:cubicBezTo>
                    <a:cubicBezTo>
                      <a:pt x="1504180" y="257810"/>
                      <a:pt x="1427980" y="255270"/>
                      <a:pt x="1389880" y="250190"/>
                    </a:cubicBezTo>
                    <a:cubicBezTo>
                      <a:pt x="1364480" y="247650"/>
                      <a:pt x="1332730" y="241300"/>
                      <a:pt x="1323840" y="229870"/>
                    </a:cubicBezTo>
                    <a:cubicBezTo>
                      <a:pt x="1318760" y="222250"/>
                      <a:pt x="1320030" y="208280"/>
                      <a:pt x="1323840" y="201930"/>
                    </a:cubicBezTo>
                    <a:cubicBezTo>
                      <a:pt x="1327650" y="195580"/>
                      <a:pt x="1332730" y="193040"/>
                      <a:pt x="1344160" y="189230"/>
                    </a:cubicBezTo>
                    <a:cubicBezTo>
                      <a:pt x="1397500" y="176530"/>
                      <a:pt x="1756910" y="171450"/>
                      <a:pt x="1805170" y="199390"/>
                    </a:cubicBezTo>
                    <a:cubicBezTo>
                      <a:pt x="1819140" y="208280"/>
                      <a:pt x="1824220" y="220980"/>
                      <a:pt x="1822950" y="229870"/>
                    </a:cubicBezTo>
                    <a:cubicBezTo>
                      <a:pt x="1821680" y="237490"/>
                      <a:pt x="1814060" y="243840"/>
                      <a:pt x="1801360" y="248920"/>
                    </a:cubicBezTo>
                    <a:cubicBezTo>
                      <a:pt x="1769610" y="261620"/>
                      <a:pt x="1624830" y="269240"/>
                      <a:pt x="1595620" y="250190"/>
                    </a:cubicBezTo>
                    <a:cubicBezTo>
                      <a:pt x="1582920" y="242570"/>
                      <a:pt x="1576570" y="226060"/>
                      <a:pt x="1579110" y="217170"/>
                    </a:cubicBezTo>
                    <a:cubicBezTo>
                      <a:pt x="1581650" y="209550"/>
                      <a:pt x="1598160" y="200660"/>
                      <a:pt x="1605780" y="200660"/>
                    </a:cubicBezTo>
                    <a:cubicBezTo>
                      <a:pt x="1614670" y="201930"/>
                      <a:pt x="1626100" y="214630"/>
                      <a:pt x="1628640" y="222250"/>
                    </a:cubicBezTo>
                    <a:cubicBezTo>
                      <a:pt x="1629910" y="228600"/>
                      <a:pt x="1626100" y="240030"/>
                      <a:pt x="1621020" y="245110"/>
                    </a:cubicBezTo>
                    <a:cubicBezTo>
                      <a:pt x="1615940" y="250190"/>
                      <a:pt x="1604510" y="252730"/>
                      <a:pt x="1598160" y="251460"/>
                    </a:cubicBezTo>
                    <a:cubicBezTo>
                      <a:pt x="1590540" y="248920"/>
                      <a:pt x="1577840" y="236220"/>
                      <a:pt x="1577840" y="227330"/>
                    </a:cubicBezTo>
                    <a:cubicBezTo>
                      <a:pt x="1577840" y="219710"/>
                      <a:pt x="1589270" y="207010"/>
                      <a:pt x="1603240" y="200660"/>
                    </a:cubicBezTo>
                    <a:cubicBezTo>
                      <a:pt x="1636260" y="186690"/>
                      <a:pt x="1767070" y="185420"/>
                      <a:pt x="1800090" y="199390"/>
                    </a:cubicBezTo>
                    <a:cubicBezTo>
                      <a:pt x="1812790" y="204470"/>
                      <a:pt x="1822950" y="214630"/>
                      <a:pt x="1822950" y="223520"/>
                    </a:cubicBezTo>
                    <a:cubicBezTo>
                      <a:pt x="1822950" y="231140"/>
                      <a:pt x="1816600" y="242570"/>
                      <a:pt x="1801360" y="248920"/>
                    </a:cubicBezTo>
                    <a:cubicBezTo>
                      <a:pt x="1748020" y="274320"/>
                      <a:pt x="1391150" y="262890"/>
                      <a:pt x="1339080" y="240030"/>
                    </a:cubicBezTo>
                    <a:cubicBezTo>
                      <a:pt x="1326380" y="233680"/>
                      <a:pt x="1320030" y="227330"/>
                      <a:pt x="1320030" y="218440"/>
                    </a:cubicBezTo>
                    <a:cubicBezTo>
                      <a:pt x="1318760" y="210820"/>
                      <a:pt x="1327650" y="196850"/>
                      <a:pt x="1337810" y="190500"/>
                    </a:cubicBezTo>
                    <a:cubicBezTo>
                      <a:pt x="1358130" y="180340"/>
                      <a:pt x="1414010" y="193040"/>
                      <a:pt x="1444490" y="198120"/>
                    </a:cubicBezTo>
                    <a:cubicBezTo>
                      <a:pt x="1467350" y="201930"/>
                      <a:pt x="1502910" y="210820"/>
                      <a:pt x="1501640" y="213360"/>
                    </a:cubicBezTo>
                    <a:cubicBezTo>
                      <a:pt x="1501640" y="215900"/>
                      <a:pt x="1462270" y="214630"/>
                      <a:pt x="1427980" y="210820"/>
                    </a:cubicBezTo>
                    <a:cubicBezTo>
                      <a:pt x="1349240" y="201930"/>
                      <a:pt x="1166360" y="157480"/>
                      <a:pt x="1035550" y="142240"/>
                    </a:cubicBezTo>
                    <a:cubicBezTo>
                      <a:pt x="907280" y="125730"/>
                      <a:pt x="685030" y="144780"/>
                      <a:pt x="653280" y="115570"/>
                    </a:cubicBezTo>
                    <a:cubicBezTo>
                      <a:pt x="645660" y="107950"/>
                      <a:pt x="646930" y="93980"/>
                      <a:pt x="650740" y="86360"/>
                    </a:cubicBezTo>
                    <a:cubicBezTo>
                      <a:pt x="654550" y="80010"/>
                      <a:pt x="662170" y="76200"/>
                      <a:pt x="676140" y="73660"/>
                    </a:cubicBezTo>
                    <a:cubicBezTo>
                      <a:pt x="728210" y="64770"/>
                      <a:pt x="960620" y="119380"/>
                      <a:pt x="1069840" y="130810"/>
                    </a:cubicBezTo>
                    <a:cubicBezTo>
                      <a:pt x="1147310" y="139700"/>
                      <a:pt x="1237480" y="127000"/>
                      <a:pt x="1269230" y="143510"/>
                    </a:cubicBezTo>
                    <a:cubicBezTo>
                      <a:pt x="1281930" y="149860"/>
                      <a:pt x="1290820" y="161290"/>
                      <a:pt x="1290820" y="170180"/>
                    </a:cubicBezTo>
                    <a:cubicBezTo>
                      <a:pt x="1289550" y="177800"/>
                      <a:pt x="1279390" y="189230"/>
                      <a:pt x="1261610" y="194310"/>
                    </a:cubicBezTo>
                    <a:cubicBezTo>
                      <a:pt x="1187950" y="213360"/>
                      <a:pt x="790440" y="113030"/>
                      <a:pt x="636770" y="99060"/>
                    </a:cubicBezTo>
                    <a:cubicBezTo>
                      <a:pt x="547870" y="91440"/>
                      <a:pt x="456430" y="110490"/>
                      <a:pt x="424680" y="95250"/>
                    </a:cubicBezTo>
                    <a:cubicBezTo>
                      <a:pt x="413250" y="90170"/>
                      <a:pt x="406900" y="80010"/>
                      <a:pt x="406900" y="72390"/>
                    </a:cubicBezTo>
                    <a:cubicBezTo>
                      <a:pt x="406900" y="63500"/>
                      <a:pt x="413250" y="52070"/>
                      <a:pt x="428490" y="45720"/>
                    </a:cubicBezTo>
                    <a:cubicBezTo>
                      <a:pt x="504690" y="17780"/>
                      <a:pt x="1218430" y="148590"/>
                      <a:pt x="1279390" y="203200"/>
                    </a:cubicBezTo>
                    <a:cubicBezTo>
                      <a:pt x="1290820" y="214630"/>
                      <a:pt x="1292090" y="227330"/>
                      <a:pt x="1288280" y="236220"/>
                    </a:cubicBezTo>
                    <a:cubicBezTo>
                      <a:pt x="1285740" y="242570"/>
                      <a:pt x="1278120" y="247650"/>
                      <a:pt x="1262880" y="250190"/>
                    </a:cubicBezTo>
                    <a:cubicBezTo>
                      <a:pt x="1196840" y="265430"/>
                      <a:pt x="742180" y="226060"/>
                      <a:pt x="676140" y="198120"/>
                    </a:cubicBezTo>
                    <a:cubicBezTo>
                      <a:pt x="660900" y="191770"/>
                      <a:pt x="652010" y="184150"/>
                      <a:pt x="650740" y="175260"/>
                    </a:cubicBezTo>
                    <a:cubicBezTo>
                      <a:pt x="650740" y="167640"/>
                      <a:pt x="660900" y="154940"/>
                      <a:pt x="676140" y="147320"/>
                    </a:cubicBezTo>
                    <a:cubicBezTo>
                      <a:pt x="724400" y="125730"/>
                      <a:pt x="986020" y="132080"/>
                      <a:pt x="1030470" y="144780"/>
                    </a:cubicBezTo>
                    <a:cubicBezTo>
                      <a:pt x="1041900" y="148590"/>
                      <a:pt x="1046980" y="151130"/>
                      <a:pt x="1050790" y="157480"/>
                    </a:cubicBezTo>
                    <a:cubicBezTo>
                      <a:pt x="1053330" y="163830"/>
                      <a:pt x="1054600" y="175260"/>
                      <a:pt x="1052060" y="181610"/>
                    </a:cubicBezTo>
                    <a:cubicBezTo>
                      <a:pt x="1048250" y="187960"/>
                      <a:pt x="1044440" y="191770"/>
                      <a:pt x="1033010" y="195580"/>
                    </a:cubicBezTo>
                    <a:cubicBezTo>
                      <a:pt x="987290" y="210820"/>
                      <a:pt x="695190" y="214630"/>
                      <a:pt x="648200" y="190500"/>
                    </a:cubicBezTo>
                    <a:cubicBezTo>
                      <a:pt x="635500" y="182880"/>
                      <a:pt x="629150" y="171450"/>
                      <a:pt x="629150" y="162560"/>
                    </a:cubicBezTo>
                    <a:cubicBezTo>
                      <a:pt x="630420" y="154940"/>
                      <a:pt x="635500" y="144780"/>
                      <a:pt x="648200" y="140970"/>
                    </a:cubicBezTo>
                    <a:cubicBezTo>
                      <a:pt x="695190" y="125730"/>
                      <a:pt x="925060" y="203200"/>
                      <a:pt x="1045710" y="222250"/>
                    </a:cubicBezTo>
                    <a:cubicBezTo>
                      <a:pt x="1144770" y="238760"/>
                      <a:pt x="1295900" y="229870"/>
                      <a:pt x="1318760" y="252730"/>
                    </a:cubicBezTo>
                    <a:cubicBezTo>
                      <a:pt x="1325110" y="259080"/>
                      <a:pt x="1323840" y="269240"/>
                      <a:pt x="1321300" y="275590"/>
                    </a:cubicBezTo>
                    <a:cubicBezTo>
                      <a:pt x="1318760" y="283210"/>
                      <a:pt x="1312410" y="288290"/>
                      <a:pt x="1297170" y="292100"/>
                    </a:cubicBezTo>
                    <a:cubicBezTo>
                      <a:pt x="1236210" y="312420"/>
                      <a:pt x="818380" y="323850"/>
                      <a:pt x="757420" y="298450"/>
                    </a:cubicBezTo>
                    <a:cubicBezTo>
                      <a:pt x="742180" y="292100"/>
                      <a:pt x="734560" y="283210"/>
                      <a:pt x="733290" y="274320"/>
                    </a:cubicBezTo>
                    <a:cubicBezTo>
                      <a:pt x="733290" y="266700"/>
                      <a:pt x="742180" y="254000"/>
                      <a:pt x="754880" y="248920"/>
                    </a:cubicBezTo>
                    <a:cubicBezTo>
                      <a:pt x="781550" y="237490"/>
                      <a:pt x="859020" y="264160"/>
                      <a:pt x="916170" y="266700"/>
                    </a:cubicBezTo>
                    <a:cubicBezTo>
                      <a:pt x="980940" y="270510"/>
                      <a:pt x="1096510" y="250190"/>
                      <a:pt x="1124450" y="265430"/>
                    </a:cubicBezTo>
                    <a:cubicBezTo>
                      <a:pt x="1135880" y="271780"/>
                      <a:pt x="1140960" y="283210"/>
                      <a:pt x="1139690" y="290830"/>
                    </a:cubicBezTo>
                    <a:cubicBezTo>
                      <a:pt x="1138420" y="299720"/>
                      <a:pt x="1126990" y="311150"/>
                      <a:pt x="1115560" y="313690"/>
                    </a:cubicBezTo>
                    <a:cubicBezTo>
                      <a:pt x="1096510" y="318770"/>
                      <a:pt x="1069840" y="299720"/>
                      <a:pt x="1029200" y="293370"/>
                    </a:cubicBezTo>
                    <a:cubicBezTo>
                      <a:pt x="933950" y="275590"/>
                      <a:pt x="685030" y="248920"/>
                      <a:pt x="538980" y="236220"/>
                    </a:cubicBezTo>
                    <a:cubicBezTo>
                      <a:pt x="422140" y="226060"/>
                      <a:pt x="264660" y="241300"/>
                      <a:pt x="224020" y="217170"/>
                    </a:cubicBezTo>
                    <a:cubicBezTo>
                      <a:pt x="211320" y="209550"/>
                      <a:pt x="204970" y="198120"/>
                      <a:pt x="206240" y="189230"/>
                    </a:cubicBezTo>
                    <a:cubicBezTo>
                      <a:pt x="207510" y="181610"/>
                      <a:pt x="217670" y="172720"/>
                      <a:pt x="232910" y="167640"/>
                    </a:cubicBezTo>
                    <a:cubicBezTo>
                      <a:pt x="283710" y="151130"/>
                      <a:pt x="486910" y="187960"/>
                      <a:pt x="605020" y="191770"/>
                    </a:cubicBezTo>
                    <a:cubicBezTo>
                      <a:pt x="712970" y="195580"/>
                      <a:pt x="878070" y="181610"/>
                      <a:pt x="914900" y="194310"/>
                    </a:cubicBezTo>
                    <a:cubicBezTo>
                      <a:pt x="923790" y="196850"/>
                      <a:pt x="926330" y="199390"/>
                      <a:pt x="928870" y="204470"/>
                    </a:cubicBezTo>
                    <a:cubicBezTo>
                      <a:pt x="932680" y="210820"/>
                      <a:pt x="932680" y="226060"/>
                      <a:pt x="928870" y="232410"/>
                    </a:cubicBezTo>
                    <a:cubicBezTo>
                      <a:pt x="925060" y="238760"/>
                      <a:pt x="919980" y="242570"/>
                      <a:pt x="908550" y="243840"/>
                    </a:cubicBezTo>
                    <a:cubicBezTo>
                      <a:pt x="850130" y="251460"/>
                      <a:pt x="437380" y="177800"/>
                      <a:pt x="389120" y="140970"/>
                    </a:cubicBezTo>
                    <a:cubicBezTo>
                      <a:pt x="377690" y="133350"/>
                      <a:pt x="373880" y="123190"/>
                      <a:pt x="375150" y="115570"/>
                    </a:cubicBezTo>
                    <a:cubicBezTo>
                      <a:pt x="376420" y="107950"/>
                      <a:pt x="381500" y="100330"/>
                      <a:pt x="394200" y="93980"/>
                    </a:cubicBezTo>
                    <a:cubicBezTo>
                      <a:pt x="431030" y="77470"/>
                      <a:pt x="627880" y="71120"/>
                      <a:pt x="665980" y="88900"/>
                    </a:cubicBezTo>
                    <a:cubicBezTo>
                      <a:pt x="679950" y="95250"/>
                      <a:pt x="688840" y="106680"/>
                      <a:pt x="688840" y="115570"/>
                    </a:cubicBezTo>
                    <a:cubicBezTo>
                      <a:pt x="687570" y="123190"/>
                      <a:pt x="674870" y="134620"/>
                      <a:pt x="659630" y="139700"/>
                    </a:cubicBezTo>
                    <a:cubicBezTo>
                      <a:pt x="613910" y="152400"/>
                      <a:pt x="467860" y="106680"/>
                      <a:pt x="377690" y="101600"/>
                    </a:cubicBezTo>
                    <a:cubicBezTo>
                      <a:pt x="292600" y="96520"/>
                      <a:pt x="166870" y="124460"/>
                      <a:pt x="130040" y="107950"/>
                    </a:cubicBezTo>
                    <a:cubicBezTo>
                      <a:pt x="117340" y="101600"/>
                      <a:pt x="109720" y="88900"/>
                      <a:pt x="109720" y="81280"/>
                    </a:cubicBezTo>
                    <a:cubicBezTo>
                      <a:pt x="110990" y="72390"/>
                      <a:pt x="118610" y="62230"/>
                      <a:pt x="133850" y="57150"/>
                    </a:cubicBezTo>
                    <a:cubicBezTo>
                      <a:pt x="210050" y="35560"/>
                      <a:pt x="859020" y="173990"/>
                      <a:pt x="899660" y="226060"/>
                    </a:cubicBezTo>
                    <a:cubicBezTo>
                      <a:pt x="908550" y="234950"/>
                      <a:pt x="904740" y="247650"/>
                      <a:pt x="899660" y="254000"/>
                    </a:cubicBezTo>
                    <a:cubicBezTo>
                      <a:pt x="897120" y="260350"/>
                      <a:pt x="892040" y="262890"/>
                      <a:pt x="879340" y="265430"/>
                    </a:cubicBezTo>
                    <a:cubicBezTo>
                      <a:pt x="822190" y="280670"/>
                      <a:pt x="413250" y="306070"/>
                      <a:pt x="356100" y="279400"/>
                    </a:cubicBezTo>
                    <a:cubicBezTo>
                      <a:pt x="340860" y="271780"/>
                      <a:pt x="333240" y="260350"/>
                      <a:pt x="334510" y="252730"/>
                    </a:cubicBezTo>
                    <a:cubicBezTo>
                      <a:pt x="335780" y="243840"/>
                      <a:pt x="347210" y="233680"/>
                      <a:pt x="364990" y="228600"/>
                    </a:cubicBezTo>
                    <a:cubicBezTo>
                      <a:pt x="420870" y="215900"/>
                      <a:pt x="668520" y="293370"/>
                      <a:pt x="762500" y="303530"/>
                    </a:cubicBezTo>
                    <a:cubicBezTo>
                      <a:pt x="814570" y="309880"/>
                      <a:pt x="860290" y="297180"/>
                      <a:pt x="883150" y="308610"/>
                    </a:cubicBezTo>
                    <a:cubicBezTo>
                      <a:pt x="894580" y="314960"/>
                      <a:pt x="904740" y="326390"/>
                      <a:pt x="904740" y="334010"/>
                    </a:cubicBezTo>
                    <a:cubicBezTo>
                      <a:pt x="904740" y="342900"/>
                      <a:pt x="897120" y="353060"/>
                      <a:pt x="881880" y="359410"/>
                    </a:cubicBezTo>
                    <a:cubicBezTo>
                      <a:pt x="819650" y="381000"/>
                      <a:pt x="377690" y="311150"/>
                      <a:pt x="321810" y="274320"/>
                    </a:cubicBezTo>
                    <a:cubicBezTo>
                      <a:pt x="307840" y="265430"/>
                      <a:pt x="302760" y="254000"/>
                      <a:pt x="305300" y="245110"/>
                    </a:cubicBezTo>
                    <a:cubicBezTo>
                      <a:pt x="306570" y="237490"/>
                      <a:pt x="314190" y="229870"/>
                      <a:pt x="330700" y="224790"/>
                    </a:cubicBezTo>
                    <a:cubicBezTo>
                      <a:pt x="415790" y="200660"/>
                      <a:pt x="1074920" y="278130"/>
                      <a:pt x="1186680" y="309880"/>
                    </a:cubicBezTo>
                    <a:cubicBezTo>
                      <a:pt x="1215890" y="317500"/>
                      <a:pt x="1231130" y="323850"/>
                      <a:pt x="1238750" y="335280"/>
                    </a:cubicBezTo>
                    <a:cubicBezTo>
                      <a:pt x="1243830" y="341630"/>
                      <a:pt x="1245100" y="351790"/>
                      <a:pt x="1242560" y="358140"/>
                    </a:cubicBezTo>
                    <a:cubicBezTo>
                      <a:pt x="1240020" y="365760"/>
                      <a:pt x="1233670" y="370840"/>
                      <a:pt x="1219700" y="375920"/>
                    </a:cubicBezTo>
                    <a:cubicBezTo>
                      <a:pt x="1167630" y="393700"/>
                      <a:pt x="946650" y="391160"/>
                      <a:pt x="805680" y="389890"/>
                    </a:cubicBezTo>
                    <a:cubicBezTo>
                      <a:pt x="658360" y="388620"/>
                      <a:pt x="406900" y="393700"/>
                      <a:pt x="352290" y="363220"/>
                    </a:cubicBezTo>
                    <a:cubicBezTo>
                      <a:pt x="337050" y="355600"/>
                      <a:pt x="329430" y="341630"/>
                      <a:pt x="330700" y="332740"/>
                    </a:cubicBezTo>
                    <a:cubicBezTo>
                      <a:pt x="331970" y="325120"/>
                      <a:pt x="342130" y="317500"/>
                      <a:pt x="357370" y="313690"/>
                    </a:cubicBezTo>
                    <a:cubicBezTo>
                      <a:pt x="415790" y="297180"/>
                      <a:pt x="657090" y="345440"/>
                      <a:pt x="808220" y="351790"/>
                    </a:cubicBezTo>
                    <a:cubicBezTo>
                      <a:pt x="960620" y="359410"/>
                      <a:pt x="1229860" y="322580"/>
                      <a:pt x="1267960" y="355600"/>
                    </a:cubicBezTo>
                    <a:cubicBezTo>
                      <a:pt x="1278120" y="364490"/>
                      <a:pt x="1276850" y="381000"/>
                      <a:pt x="1273040" y="388620"/>
                    </a:cubicBezTo>
                    <a:cubicBezTo>
                      <a:pt x="1269230" y="394970"/>
                      <a:pt x="1252720" y="401320"/>
                      <a:pt x="1246370" y="400050"/>
                    </a:cubicBezTo>
                    <a:cubicBezTo>
                      <a:pt x="1238750" y="397510"/>
                      <a:pt x="1243830" y="381000"/>
                      <a:pt x="1231130" y="372110"/>
                    </a:cubicBezTo>
                    <a:cubicBezTo>
                      <a:pt x="1161280" y="321310"/>
                      <a:pt x="573270" y="257810"/>
                      <a:pt x="351020" y="207010"/>
                    </a:cubicBezTo>
                    <a:cubicBezTo>
                      <a:pt x="211320" y="176530"/>
                      <a:pt x="53840" y="146050"/>
                      <a:pt x="15740" y="118110"/>
                    </a:cubicBezTo>
                    <a:cubicBezTo>
                      <a:pt x="4310" y="109220"/>
                      <a:pt x="-770" y="101600"/>
                      <a:pt x="500" y="92710"/>
                    </a:cubicBezTo>
                    <a:cubicBezTo>
                      <a:pt x="500" y="85090"/>
                      <a:pt x="4310" y="74930"/>
                      <a:pt x="18280" y="69850"/>
                    </a:cubicBezTo>
                    <a:cubicBezTo>
                      <a:pt x="81780" y="44450"/>
                      <a:pt x="518660" y="179070"/>
                      <a:pt x="730750" y="184150"/>
                    </a:cubicBezTo>
                    <a:cubicBezTo>
                      <a:pt x="899660" y="187960"/>
                      <a:pt x="1097780" y="132080"/>
                      <a:pt x="1187950" y="133350"/>
                    </a:cubicBezTo>
                    <a:cubicBezTo>
                      <a:pt x="1224780" y="134620"/>
                      <a:pt x="1256530" y="134620"/>
                      <a:pt x="1266690" y="144780"/>
                    </a:cubicBezTo>
                    <a:cubicBezTo>
                      <a:pt x="1273040" y="151130"/>
                      <a:pt x="1271770" y="161290"/>
                      <a:pt x="1270500" y="168910"/>
                    </a:cubicBezTo>
                    <a:cubicBezTo>
                      <a:pt x="1267960" y="175260"/>
                      <a:pt x="1262880" y="180340"/>
                      <a:pt x="1252720" y="184150"/>
                    </a:cubicBezTo>
                    <a:cubicBezTo>
                      <a:pt x="1217160" y="196850"/>
                      <a:pt x="1093970" y="191770"/>
                      <a:pt x="998720" y="181610"/>
                    </a:cubicBezTo>
                    <a:cubicBezTo>
                      <a:pt x="870450" y="167640"/>
                      <a:pt x="690110" y="111760"/>
                      <a:pt x="556760" y="88900"/>
                    </a:cubicBezTo>
                    <a:cubicBezTo>
                      <a:pt x="450080" y="71120"/>
                      <a:pt x="342130" y="55880"/>
                      <a:pt x="263390" y="50800"/>
                    </a:cubicBezTo>
                    <a:cubicBezTo>
                      <a:pt x="212590" y="46990"/>
                      <a:pt x="157980" y="62230"/>
                      <a:pt x="135120" y="49530"/>
                    </a:cubicBezTo>
                    <a:cubicBezTo>
                      <a:pt x="122420" y="43180"/>
                      <a:pt x="114800" y="30480"/>
                      <a:pt x="116070" y="21590"/>
                    </a:cubicBezTo>
                    <a:cubicBezTo>
                      <a:pt x="116070" y="13970"/>
                      <a:pt x="140200" y="0"/>
                      <a:pt x="140200" y="0"/>
                    </a:cubicBezTo>
                  </a:path>
                </a:pathLst>
              </a:custGeom>
              <a:solidFill>
                <a:srgbClr val="6EA095"/>
              </a:solidFill>
              <a:ln cap="sq">
                <a:noFill/>
                <a:prstDash val="solid"/>
                <a:miter/>
              </a:ln>
            </p:spPr>
            <p:txBody>
              <a:bodyPr/>
              <a:lstStyle/>
              <a:p>
                <a:endParaRPr lang="en-US"/>
              </a:p>
            </p:txBody>
          </p:sp>
        </p:grpSp>
        <p:grpSp>
          <p:nvGrpSpPr>
            <p:cNvPr id="5" name="Group 5"/>
            <p:cNvGrpSpPr/>
            <p:nvPr/>
          </p:nvGrpSpPr>
          <p:grpSpPr>
            <a:xfrm>
              <a:off x="4332" y="0"/>
              <a:ext cx="26407285" cy="6995160"/>
              <a:chOff x="0" y="0"/>
              <a:chExt cx="18585781" cy="4923282"/>
            </a:xfrm>
          </p:grpSpPr>
          <p:sp>
            <p:nvSpPr>
              <p:cNvPr id="6" name="Freeform 6"/>
              <p:cNvSpPr/>
              <p:nvPr/>
            </p:nvSpPr>
            <p:spPr>
              <a:xfrm>
                <a:off x="0" y="0"/>
                <a:ext cx="18585782" cy="4923257"/>
              </a:xfrm>
              <a:custGeom>
                <a:avLst/>
                <a:gdLst/>
                <a:ahLst/>
                <a:cxnLst/>
                <a:rect l="l" t="t" r="r" b="b"/>
                <a:pathLst>
                  <a:path w="18585782" h="4923257">
                    <a:moveTo>
                      <a:pt x="18528881" y="4524121"/>
                    </a:moveTo>
                    <a:cubicBezTo>
                      <a:pt x="18528881" y="4524121"/>
                      <a:pt x="18529253" y="4524121"/>
                      <a:pt x="18529253" y="4523994"/>
                    </a:cubicBezTo>
                    <a:cubicBezTo>
                      <a:pt x="18531486" y="4524629"/>
                      <a:pt x="18535948" y="4526026"/>
                      <a:pt x="18551196" y="4530217"/>
                    </a:cubicBezTo>
                    <a:cubicBezTo>
                      <a:pt x="18551195" y="4530217"/>
                      <a:pt x="18550823" y="4530090"/>
                      <a:pt x="18528881" y="4524121"/>
                    </a:cubicBezTo>
                    <a:close/>
                    <a:moveTo>
                      <a:pt x="18585782" y="4153408"/>
                    </a:moveTo>
                    <a:cubicBezTo>
                      <a:pt x="18498386" y="3041523"/>
                      <a:pt x="18564583" y="1872361"/>
                      <a:pt x="18564583" y="802513"/>
                    </a:cubicBezTo>
                    <a:cubicBezTo>
                      <a:pt x="18549336" y="557530"/>
                      <a:pt x="18529626" y="232664"/>
                      <a:pt x="18566071" y="0"/>
                    </a:cubicBezTo>
                    <a:cubicBezTo>
                      <a:pt x="18289009" y="43815"/>
                      <a:pt x="18148063" y="17653"/>
                      <a:pt x="17845340" y="30353"/>
                    </a:cubicBezTo>
                    <a:cubicBezTo>
                      <a:pt x="17754226" y="54610"/>
                      <a:pt x="17623692" y="95250"/>
                      <a:pt x="17386795" y="100838"/>
                    </a:cubicBezTo>
                    <a:cubicBezTo>
                      <a:pt x="17441092" y="140081"/>
                      <a:pt x="16783211" y="118237"/>
                      <a:pt x="16147272" y="140970"/>
                    </a:cubicBezTo>
                    <a:cubicBezTo>
                      <a:pt x="16113801" y="165735"/>
                      <a:pt x="15919673" y="104521"/>
                      <a:pt x="15407202" y="101854"/>
                    </a:cubicBezTo>
                    <a:cubicBezTo>
                      <a:pt x="15401624" y="118110"/>
                      <a:pt x="14704323" y="153416"/>
                      <a:pt x="14201150" y="100965"/>
                    </a:cubicBezTo>
                    <a:cubicBezTo>
                      <a:pt x="14017062" y="161544"/>
                      <a:pt x="13838554" y="124968"/>
                      <a:pt x="13598682" y="121412"/>
                    </a:cubicBezTo>
                    <a:cubicBezTo>
                      <a:pt x="13254679" y="144526"/>
                      <a:pt x="12780142" y="124206"/>
                      <a:pt x="12346142" y="172085"/>
                    </a:cubicBezTo>
                    <a:cubicBezTo>
                      <a:pt x="12075775" y="133223"/>
                      <a:pt x="11514586" y="199009"/>
                      <a:pt x="11232318" y="196723"/>
                    </a:cubicBezTo>
                    <a:cubicBezTo>
                      <a:pt x="11099924" y="136779"/>
                      <a:pt x="10620553" y="352171"/>
                      <a:pt x="10192131" y="303657"/>
                    </a:cubicBezTo>
                    <a:cubicBezTo>
                      <a:pt x="9983870" y="355600"/>
                      <a:pt x="9823212" y="374396"/>
                      <a:pt x="9655487" y="345821"/>
                    </a:cubicBezTo>
                    <a:cubicBezTo>
                      <a:pt x="9347559" y="370840"/>
                      <a:pt x="9011739" y="364617"/>
                      <a:pt x="8669596" y="344678"/>
                    </a:cubicBezTo>
                    <a:cubicBezTo>
                      <a:pt x="8533855" y="349885"/>
                      <a:pt x="8382494" y="382524"/>
                      <a:pt x="8164936" y="359664"/>
                    </a:cubicBezTo>
                    <a:cubicBezTo>
                      <a:pt x="7871884" y="392811"/>
                      <a:pt x="7424123" y="439166"/>
                      <a:pt x="6948470" y="438658"/>
                    </a:cubicBezTo>
                    <a:cubicBezTo>
                      <a:pt x="6871116" y="466598"/>
                      <a:pt x="6742069" y="458724"/>
                      <a:pt x="6601864" y="489331"/>
                    </a:cubicBezTo>
                    <a:cubicBezTo>
                      <a:pt x="6594799" y="468757"/>
                      <a:pt x="6447529" y="476631"/>
                      <a:pt x="6391001" y="481584"/>
                    </a:cubicBezTo>
                    <a:cubicBezTo>
                      <a:pt x="6377985" y="468757"/>
                      <a:pt x="6318110" y="451739"/>
                      <a:pt x="6279805" y="478409"/>
                    </a:cubicBezTo>
                    <a:cubicBezTo>
                      <a:pt x="6170468" y="438150"/>
                      <a:pt x="5589569" y="530860"/>
                      <a:pt x="4744626" y="567944"/>
                    </a:cubicBezTo>
                    <a:cubicBezTo>
                      <a:pt x="4459755" y="580644"/>
                      <a:pt x="4245916" y="585851"/>
                      <a:pt x="3911211" y="592963"/>
                    </a:cubicBezTo>
                    <a:cubicBezTo>
                      <a:pt x="3704066" y="538988"/>
                      <a:pt x="3453409" y="607695"/>
                      <a:pt x="3236595" y="622554"/>
                    </a:cubicBezTo>
                    <a:cubicBezTo>
                      <a:pt x="2892221" y="562356"/>
                      <a:pt x="2438882" y="690372"/>
                      <a:pt x="1968808" y="631571"/>
                    </a:cubicBezTo>
                    <a:cubicBezTo>
                      <a:pt x="1500965" y="693547"/>
                      <a:pt x="1208656" y="651637"/>
                      <a:pt x="549288" y="663829"/>
                    </a:cubicBezTo>
                    <a:cubicBezTo>
                      <a:pt x="-95250" y="731901"/>
                      <a:pt x="164749" y="216408"/>
                      <a:pt x="0" y="3250438"/>
                    </a:cubicBezTo>
                    <a:cubicBezTo>
                      <a:pt x="83676" y="3261360"/>
                      <a:pt x="-2159" y="3937127"/>
                      <a:pt x="48718" y="4761484"/>
                    </a:cubicBezTo>
                    <a:cubicBezTo>
                      <a:pt x="-4191" y="4783201"/>
                      <a:pt x="61363" y="4848987"/>
                      <a:pt x="251772" y="4823587"/>
                    </a:cubicBezTo>
                    <a:cubicBezTo>
                      <a:pt x="319457" y="4851908"/>
                      <a:pt x="390489" y="4860798"/>
                      <a:pt x="578667" y="4875149"/>
                    </a:cubicBezTo>
                    <a:cubicBezTo>
                      <a:pt x="698417" y="4905756"/>
                      <a:pt x="1034238" y="4832985"/>
                      <a:pt x="1300886" y="4890008"/>
                    </a:cubicBezTo>
                    <a:cubicBezTo>
                      <a:pt x="1388281" y="4860544"/>
                      <a:pt x="1428445" y="4910709"/>
                      <a:pt x="1517328" y="4893437"/>
                    </a:cubicBezTo>
                    <a:cubicBezTo>
                      <a:pt x="1540014" y="4894707"/>
                      <a:pt x="1679474" y="4840986"/>
                      <a:pt x="1714432" y="4883150"/>
                    </a:cubicBezTo>
                    <a:cubicBezTo>
                      <a:pt x="1940172" y="4954397"/>
                      <a:pt x="2357437" y="4903343"/>
                      <a:pt x="2631523" y="4884039"/>
                    </a:cubicBezTo>
                    <a:cubicBezTo>
                      <a:pt x="2903750" y="4912868"/>
                      <a:pt x="3056970" y="4949063"/>
                      <a:pt x="3722660" y="4896485"/>
                    </a:cubicBezTo>
                    <a:cubicBezTo>
                      <a:pt x="4106827" y="4950841"/>
                      <a:pt x="4353021" y="4870958"/>
                      <a:pt x="4696279" y="4818380"/>
                    </a:cubicBezTo>
                    <a:cubicBezTo>
                      <a:pt x="4953258" y="4880737"/>
                      <a:pt x="5306557" y="4847844"/>
                      <a:pt x="5936174" y="4862703"/>
                    </a:cubicBezTo>
                    <a:cubicBezTo>
                      <a:pt x="6125096" y="4864862"/>
                      <a:pt x="6334845" y="4962271"/>
                      <a:pt x="6570626" y="4870196"/>
                    </a:cubicBezTo>
                    <a:cubicBezTo>
                      <a:pt x="6717524" y="4920488"/>
                      <a:pt x="7082723" y="4852924"/>
                      <a:pt x="7605607" y="4884420"/>
                    </a:cubicBezTo>
                    <a:cubicBezTo>
                      <a:pt x="7935477" y="4787138"/>
                      <a:pt x="8290637" y="4886071"/>
                      <a:pt x="8701207" y="4808601"/>
                    </a:cubicBezTo>
                    <a:cubicBezTo>
                      <a:pt x="8879344" y="4817491"/>
                      <a:pt x="9039631" y="4728210"/>
                      <a:pt x="9278014" y="4737989"/>
                    </a:cubicBezTo>
                    <a:cubicBezTo>
                      <a:pt x="9588546" y="4727829"/>
                      <a:pt x="9929201" y="4682363"/>
                      <a:pt x="10338284" y="4707001"/>
                    </a:cubicBezTo>
                    <a:cubicBezTo>
                      <a:pt x="10665552" y="4675759"/>
                      <a:pt x="11182113" y="4644009"/>
                      <a:pt x="11631361" y="4715764"/>
                    </a:cubicBezTo>
                    <a:cubicBezTo>
                      <a:pt x="11617229" y="4677156"/>
                      <a:pt x="12125980" y="4689221"/>
                      <a:pt x="12485602" y="4663059"/>
                    </a:cubicBezTo>
                    <a:cubicBezTo>
                      <a:pt x="12456965" y="4631690"/>
                      <a:pt x="12702044" y="4671949"/>
                      <a:pt x="12802828" y="4645152"/>
                    </a:cubicBezTo>
                    <a:cubicBezTo>
                      <a:pt x="12886132" y="4607814"/>
                      <a:pt x="13004394" y="4628896"/>
                      <a:pt x="13122284" y="4616958"/>
                    </a:cubicBezTo>
                    <a:cubicBezTo>
                      <a:pt x="13121170" y="4587494"/>
                      <a:pt x="13178813" y="4636008"/>
                      <a:pt x="13302281" y="4604258"/>
                    </a:cubicBezTo>
                    <a:cubicBezTo>
                      <a:pt x="13295215" y="4609719"/>
                      <a:pt x="13430213" y="4549775"/>
                      <a:pt x="13497899" y="4569587"/>
                    </a:cubicBezTo>
                    <a:cubicBezTo>
                      <a:pt x="13768637" y="4591812"/>
                      <a:pt x="13986939" y="4589653"/>
                      <a:pt x="14355857" y="4537710"/>
                    </a:cubicBezTo>
                    <a:cubicBezTo>
                      <a:pt x="14623994" y="4593590"/>
                      <a:pt x="15085885" y="4525137"/>
                      <a:pt x="15362574" y="4503420"/>
                    </a:cubicBezTo>
                    <a:cubicBezTo>
                      <a:pt x="15375220" y="4448810"/>
                      <a:pt x="16354417" y="4462272"/>
                      <a:pt x="17123866" y="4550664"/>
                    </a:cubicBezTo>
                    <a:cubicBezTo>
                      <a:pt x="17403902" y="4558411"/>
                      <a:pt x="17570138" y="4518152"/>
                      <a:pt x="17849803" y="4555998"/>
                    </a:cubicBezTo>
                    <a:cubicBezTo>
                      <a:pt x="17999677" y="4518914"/>
                      <a:pt x="18215747" y="4528947"/>
                      <a:pt x="18495040" y="4523994"/>
                    </a:cubicBezTo>
                    <a:cubicBezTo>
                      <a:pt x="18508427" y="4525899"/>
                      <a:pt x="18519212" y="4525899"/>
                      <a:pt x="18528509" y="4524121"/>
                    </a:cubicBezTo>
                    <a:cubicBezTo>
                      <a:pt x="18527021" y="4523740"/>
                      <a:pt x="18525906" y="4523486"/>
                      <a:pt x="18524420" y="4522978"/>
                    </a:cubicBezTo>
                    <a:cubicBezTo>
                      <a:pt x="18527021" y="4523486"/>
                      <a:pt x="18527395" y="4523486"/>
                      <a:pt x="18528881" y="4523994"/>
                    </a:cubicBezTo>
                    <a:cubicBezTo>
                      <a:pt x="18598607" y="4505198"/>
                      <a:pt x="18514005" y="4300474"/>
                      <a:pt x="18585782" y="4153408"/>
                    </a:cubicBezTo>
                    <a:close/>
                  </a:path>
                </a:pathLst>
              </a:custGeom>
              <a:blipFill>
                <a:blip r:embed="rId2"/>
                <a:stretch>
                  <a:fillRect t="-75836" b="-75836"/>
                </a:stretch>
              </a:blipFill>
            </p:spPr>
            <p:txBody>
              <a:bodyPr/>
              <a:lstStyle/>
              <a:p>
                <a:endParaRPr lang="en-US"/>
              </a:p>
            </p:txBody>
          </p:sp>
        </p:grpSp>
        <p:grpSp>
          <p:nvGrpSpPr>
            <p:cNvPr id="7" name="Group 7"/>
            <p:cNvGrpSpPr/>
            <p:nvPr/>
          </p:nvGrpSpPr>
          <p:grpSpPr>
            <a:xfrm>
              <a:off x="287078" y="3040204"/>
              <a:ext cx="24524912" cy="4183380"/>
              <a:chOff x="0" y="0"/>
              <a:chExt cx="4844427" cy="826347"/>
            </a:xfrm>
          </p:grpSpPr>
          <p:sp>
            <p:nvSpPr>
              <p:cNvPr id="8" name="Freeform 8"/>
              <p:cNvSpPr/>
              <p:nvPr/>
            </p:nvSpPr>
            <p:spPr>
              <a:xfrm>
                <a:off x="0" y="0"/>
                <a:ext cx="4844427" cy="826347"/>
              </a:xfrm>
              <a:custGeom>
                <a:avLst/>
                <a:gdLst/>
                <a:ahLst/>
                <a:cxnLst/>
                <a:rect l="l" t="t" r="r" b="b"/>
                <a:pathLst>
                  <a:path w="4844427" h="826347">
                    <a:moveTo>
                      <a:pt x="0" y="0"/>
                    </a:moveTo>
                    <a:lnTo>
                      <a:pt x="4844427" y="0"/>
                    </a:lnTo>
                    <a:lnTo>
                      <a:pt x="4844427" y="826347"/>
                    </a:lnTo>
                    <a:lnTo>
                      <a:pt x="0" y="826347"/>
                    </a:lnTo>
                    <a:close/>
                  </a:path>
                </a:pathLst>
              </a:custGeom>
              <a:solidFill>
                <a:srgbClr val="000000">
                  <a:alpha val="28627"/>
                </a:srgbClr>
              </a:solidFill>
            </p:spPr>
            <p:txBody>
              <a:bodyPr/>
              <a:lstStyle/>
              <a:p>
                <a:endParaRPr lang="en-US"/>
              </a:p>
            </p:txBody>
          </p:sp>
          <p:sp>
            <p:nvSpPr>
              <p:cNvPr id="9" name="TextBox 9"/>
              <p:cNvSpPr txBox="1"/>
              <p:nvPr/>
            </p:nvSpPr>
            <p:spPr>
              <a:xfrm>
                <a:off x="0" y="9525"/>
                <a:ext cx="4844427" cy="816822"/>
              </a:xfrm>
              <a:prstGeom prst="rect">
                <a:avLst/>
              </a:prstGeom>
            </p:spPr>
            <p:txBody>
              <a:bodyPr lIns="50800" tIns="50800" rIns="50800" bIns="50800" rtlCol="0" anchor="ctr"/>
              <a:lstStyle/>
              <a:p>
                <a:pPr algn="ctr">
                  <a:lnSpc>
                    <a:spcPts val="3042"/>
                  </a:lnSpc>
                </a:pPr>
                <a:endParaRPr/>
              </a:p>
            </p:txBody>
          </p:sp>
        </p:grpSp>
        <p:sp>
          <p:nvSpPr>
            <p:cNvPr id="10" name="TextBox 10"/>
            <p:cNvSpPr txBox="1"/>
            <p:nvPr/>
          </p:nvSpPr>
          <p:spPr>
            <a:xfrm>
              <a:off x="1196866" y="4710836"/>
              <a:ext cx="20001252" cy="1567901"/>
            </a:xfrm>
            <a:prstGeom prst="rect">
              <a:avLst/>
            </a:prstGeom>
          </p:spPr>
          <p:txBody>
            <a:bodyPr lIns="0" tIns="0" rIns="0" bIns="0" rtlCol="0" anchor="t">
              <a:spAutoFit/>
            </a:bodyPr>
            <a:lstStyle/>
            <a:p>
              <a:pPr algn="just">
                <a:lnSpc>
                  <a:spcPts val="7912"/>
                </a:lnSpc>
              </a:pPr>
              <a:r>
                <a:rPr lang="en-US" sz="9200" b="1">
                  <a:solidFill>
                    <a:srgbClr val="FFFFFF"/>
                  </a:solidFill>
                  <a:latin typeface="Aptos Bold"/>
                  <a:ea typeface="Aptos Bold"/>
                  <a:cs typeface="Aptos Bold"/>
                  <a:sym typeface="Aptos Bold"/>
                </a:rPr>
                <a:t>The River’s Living Anchor</a:t>
              </a:r>
            </a:p>
          </p:txBody>
        </p:sp>
        <p:grpSp>
          <p:nvGrpSpPr>
            <p:cNvPr id="11" name="Group 11"/>
            <p:cNvGrpSpPr/>
            <p:nvPr/>
          </p:nvGrpSpPr>
          <p:grpSpPr>
            <a:xfrm>
              <a:off x="20834350" y="6229350"/>
              <a:ext cx="4150360" cy="641350"/>
              <a:chOff x="0" y="0"/>
              <a:chExt cx="4150360" cy="641350"/>
            </a:xfrm>
          </p:grpSpPr>
          <p:sp>
            <p:nvSpPr>
              <p:cNvPr id="12" name="Freeform 12"/>
              <p:cNvSpPr/>
              <p:nvPr/>
            </p:nvSpPr>
            <p:spPr>
              <a:xfrm>
                <a:off x="50342" y="47282"/>
                <a:ext cx="4048272" cy="543268"/>
              </a:xfrm>
              <a:custGeom>
                <a:avLst/>
                <a:gdLst/>
                <a:ahLst/>
                <a:cxnLst/>
                <a:rect l="l" t="t" r="r" b="b"/>
                <a:pathLst>
                  <a:path w="4048272" h="543268">
                    <a:moveTo>
                      <a:pt x="3931108" y="483578"/>
                    </a:moveTo>
                    <a:cubicBezTo>
                      <a:pt x="3823158" y="522948"/>
                      <a:pt x="3740608" y="543268"/>
                      <a:pt x="3672028" y="543268"/>
                    </a:cubicBezTo>
                    <a:cubicBezTo>
                      <a:pt x="3598368" y="543268"/>
                      <a:pt x="3517088" y="512788"/>
                      <a:pt x="3442158" y="505168"/>
                    </a:cubicBezTo>
                    <a:cubicBezTo>
                      <a:pt x="3373578" y="498818"/>
                      <a:pt x="3312618" y="505168"/>
                      <a:pt x="3244038" y="498818"/>
                    </a:cubicBezTo>
                    <a:cubicBezTo>
                      <a:pt x="3169108" y="491198"/>
                      <a:pt x="3097988" y="469608"/>
                      <a:pt x="3007818" y="461988"/>
                    </a:cubicBezTo>
                    <a:cubicBezTo>
                      <a:pt x="2890978" y="451828"/>
                      <a:pt x="2750008" y="464528"/>
                      <a:pt x="2601418" y="454368"/>
                    </a:cubicBezTo>
                    <a:cubicBezTo>
                      <a:pt x="2419808" y="441668"/>
                      <a:pt x="2145488" y="392138"/>
                      <a:pt x="1996898" y="383248"/>
                    </a:cubicBezTo>
                    <a:cubicBezTo>
                      <a:pt x="1909268" y="378168"/>
                      <a:pt x="1876248" y="379438"/>
                      <a:pt x="1787348" y="383248"/>
                    </a:cubicBezTo>
                    <a:cubicBezTo>
                      <a:pt x="1632408" y="388328"/>
                      <a:pt x="1342848" y="420078"/>
                      <a:pt x="1145998" y="425158"/>
                    </a:cubicBezTo>
                    <a:cubicBezTo>
                      <a:pt x="980898" y="430238"/>
                      <a:pt x="845008" y="404838"/>
                      <a:pt x="690068" y="421348"/>
                    </a:cubicBezTo>
                    <a:cubicBezTo>
                      <a:pt x="523698" y="439128"/>
                      <a:pt x="269698" y="533108"/>
                      <a:pt x="182068" y="534378"/>
                    </a:cubicBezTo>
                    <a:cubicBezTo>
                      <a:pt x="152858" y="534378"/>
                      <a:pt x="141428" y="529298"/>
                      <a:pt x="122378" y="521678"/>
                    </a:cubicBezTo>
                    <a:cubicBezTo>
                      <a:pt x="103328" y="514058"/>
                      <a:pt x="84278" y="503898"/>
                      <a:pt x="69038" y="489928"/>
                    </a:cubicBezTo>
                    <a:cubicBezTo>
                      <a:pt x="53798" y="477228"/>
                      <a:pt x="38558" y="460718"/>
                      <a:pt x="28398" y="444208"/>
                    </a:cubicBezTo>
                    <a:cubicBezTo>
                      <a:pt x="18238" y="426428"/>
                      <a:pt x="9348" y="407378"/>
                      <a:pt x="5538" y="387058"/>
                    </a:cubicBezTo>
                    <a:cubicBezTo>
                      <a:pt x="458" y="366738"/>
                      <a:pt x="-812" y="345148"/>
                      <a:pt x="458" y="326098"/>
                    </a:cubicBezTo>
                    <a:cubicBezTo>
                      <a:pt x="2998" y="305778"/>
                      <a:pt x="8078" y="284188"/>
                      <a:pt x="16968" y="266408"/>
                    </a:cubicBezTo>
                    <a:cubicBezTo>
                      <a:pt x="24588" y="247358"/>
                      <a:pt x="37288" y="229578"/>
                      <a:pt x="51258" y="214338"/>
                    </a:cubicBezTo>
                    <a:cubicBezTo>
                      <a:pt x="63958" y="199098"/>
                      <a:pt x="81738" y="186398"/>
                      <a:pt x="99518" y="176238"/>
                    </a:cubicBezTo>
                    <a:cubicBezTo>
                      <a:pt x="117298" y="167348"/>
                      <a:pt x="137618" y="159728"/>
                      <a:pt x="157938" y="155918"/>
                    </a:cubicBezTo>
                    <a:cubicBezTo>
                      <a:pt x="176988" y="153378"/>
                      <a:pt x="198578" y="152108"/>
                      <a:pt x="218898" y="155918"/>
                    </a:cubicBezTo>
                    <a:cubicBezTo>
                      <a:pt x="239218" y="158458"/>
                      <a:pt x="259538" y="164808"/>
                      <a:pt x="277318" y="174968"/>
                    </a:cubicBezTo>
                    <a:cubicBezTo>
                      <a:pt x="296368" y="183858"/>
                      <a:pt x="312878" y="196558"/>
                      <a:pt x="326848" y="211798"/>
                    </a:cubicBezTo>
                    <a:cubicBezTo>
                      <a:pt x="340818" y="225768"/>
                      <a:pt x="353518" y="243548"/>
                      <a:pt x="362408" y="261328"/>
                    </a:cubicBezTo>
                    <a:cubicBezTo>
                      <a:pt x="371298" y="280378"/>
                      <a:pt x="377648" y="300698"/>
                      <a:pt x="380188" y="321018"/>
                    </a:cubicBezTo>
                    <a:cubicBezTo>
                      <a:pt x="381458" y="341338"/>
                      <a:pt x="381458" y="362928"/>
                      <a:pt x="376378" y="383248"/>
                    </a:cubicBezTo>
                    <a:cubicBezTo>
                      <a:pt x="372568" y="402298"/>
                      <a:pt x="364948" y="422618"/>
                      <a:pt x="354788" y="440398"/>
                    </a:cubicBezTo>
                    <a:cubicBezTo>
                      <a:pt x="344628" y="458178"/>
                      <a:pt x="330658" y="474688"/>
                      <a:pt x="315418" y="487388"/>
                    </a:cubicBezTo>
                    <a:cubicBezTo>
                      <a:pt x="300178" y="501358"/>
                      <a:pt x="282398" y="512788"/>
                      <a:pt x="263348" y="520408"/>
                    </a:cubicBezTo>
                    <a:cubicBezTo>
                      <a:pt x="244298" y="528028"/>
                      <a:pt x="222708" y="533108"/>
                      <a:pt x="203658" y="534378"/>
                    </a:cubicBezTo>
                    <a:cubicBezTo>
                      <a:pt x="183338" y="535648"/>
                      <a:pt x="161748" y="533108"/>
                      <a:pt x="141428" y="528028"/>
                    </a:cubicBezTo>
                    <a:cubicBezTo>
                      <a:pt x="122378" y="522948"/>
                      <a:pt x="102058" y="514058"/>
                      <a:pt x="85548" y="502628"/>
                    </a:cubicBezTo>
                    <a:cubicBezTo>
                      <a:pt x="69038" y="491198"/>
                      <a:pt x="52528" y="477228"/>
                      <a:pt x="39828" y="460718"/>
                    </a:cubicBezTo>
                    <a:cubicBezTo>
                      <a:pt x="27128" y="445478"/>
                      <a:pt x="16968" y="426428"/>
                      <a:pt x="10618" y="407378"/>
                    </a:cubicBezTo>
                    <a:cubicBezTo>
                      <a:pt x="4268" y="387058"/>
                      <a:pt x="458" y="366738"/>
                      <a:pt x="458" y="346418"/>
                    </a:cubicBezTo>
                    <a:cubicBezTo>
                      <a:pt x="-812" y="326098"/>
                      <a:pt x="2998" y="304508"/>
                      <a:pt x="9348" y="285458"/>
                    </a:cubicBezTo>
                    <a:cubicBezTo>
                      <a:pt x="15698" y="266408"/>
                      <a:pt x="25858" y="246088"/>
                      <a:pt x="37288" y="230848"/>
                    </a:cubicBezTo>
                    <a:cubicBezTo>
                      <a:pt x="49988" y="214338"/>
                      <a:pt x="65228" y="199098"/>
                      <a:pt x="81738" y="187668"/>
                    </a:cubicBezTo>
                    <a:cubicBezTo>
                      <a:pt x="98248" y="176238"/>
                      <a:pt x="108408" y="171158"/>
                      <a:pt x="137618" y="160998"/>
                    </a:cubicBezTo>
                    <a:cubicBezTo>
                      <a:pt x="220168" y="131788"/>
                      <a:pt x="479248" y="55588"/>
                      <a:pt x="637998" y="37808"/>
                    </a:cubicBezTo>
                    <a:cubicBezTo>
                      <a:pt x="776428" y="22568"/>
                      <a:pt x="889458" y="49238"/>
                      <a:pt x="1036778" y="46698"/>
                    </a:cubicBezTo>
                    <a:cubicBezTo>
                      <a:pt x="1222198" y="42888"/>
                      <a:pt x="1474928" y="17488"/>
                      <a:pt x="1662888" y="9868"/>
                    </a:cubicBezTo>
                    <a:cubicBezTo>
                      <a:pt x="1816558" y="4788"/>
                      <a:pt x="1943558" y="-5372"/>
                      <a:pt x="2081988" y="3518"/>
                    </a:cubicBezTo>
                    <a:cubicBezTo>
                      <a:pt x="2222958" y="13678"/>
                      <a:pt x="2363928" y="58128"/>
                      <a:pt x="2502358" y="69558"/>
                    </a:cubicBezTo>
                    <a:cubicBezTo>
                      <a:pt x="2636978" y="80988"/>
                      <a:pt x="2756358" y="63208"/>
                      <a:pt x="2903678" y="73368"/>
                    </a:cubicBezTo>
                    <a:cubicBezTo>
                      <a:pt x="3086558" y="84798"/>
                      <a:pt x="3365958" y="131788"/>
                      <a:pt x="3515818" y="144488"/>
                    </a:cubicBezTo>
                    <a:cubicBezTo>
                      <a:pt x="3603448" y="153378"/>
                      <a:pt x="3665678" y="166078"/>
                      <a:pt x="3722828" y="158458"/>
                    </a:cubicBezTo>
                    <a:cubicBezTo>
                      <a:pt x="3764738" y="152108"/>
                      <a:pt x="3800298" y="125438"/>
                      <a:pt x="3828238" y="120358"/>
                    </a:cubicBezTo>
                    <a:cubicBezTo>
                      <a:pt x="3847288" y="116548"/>
                      <a:pt x="3859988" y="116548"/>
                      <a:pt x="3873958" y="119088"/>
                    </a:cubicBezTo>
                    <a:cubicBezTo>
                      <a:pt x="3889198" y="120358"/>
                      <a:pt x="3903168" y="121628"/>
                      <a:pt x="3919678" y="127978"/>
                    </a:cubicBezTo>
                    <a:cubicBezTo>
                      <a:pt x="3942538" y="136868"/>
                      <a:pt x="3975558" y="155918"/>
                      <a:pt x="3995878" y="177508"/>
                    </a:cubicBezTo>
                    <a:cubicBezTo>
                      <a:pt x="4016198" y="199098"/>
                      <a:pt x="4032708" y="233388"/>
                      <a:pt x="4041598" y="256248"/>
                    </a:cubicBezTo>
                    <a:cubicBezTo>
                      <a:pt x="4046678" y="272758"/>
                      <a:pt x="4049218" y="284188"/>
                      <a:pt x="4047948" y="301968"/>
                    </a:cubicBezTo>
                    <a:cubicBezTo>
                      <a:pt x="4047948" y="327368"/>
                      <a:pt x="4041598" y="364198"/>
                      <a:pt x="4028898" y="390868"/>
                    </a:cubicBezTo>
                    <a:cubicBezTo>
                      <a:pt x="4016198" y="417538"/>
                      <a:pt x="3989528" y="445478"/>
                      <a:pt x="3970478" y="461988"/>
                    </a:cubicBezTo>
                    <a:cubicBezTo>
                      <a:pt x="3957778" y="472148"/>
                      <a:pt x="3931108" y="483578"/>
                      <a:pt x="3931108" y="483578"/>
                    </a:cubicBezTo>
                  </a:path>
                </a:pathLst>
              </a:custGeom>
              <a:solidFill>
                <a:srgbClr val="6EA095"/>
              </a:solidFill>
              <a:ln cap="sq">
                <a:noFill/>
                <a:prstDash val="solid"/>
                <a:miter/>
              </a:ln>
            </p:spPr>
            <p:txBody>
              <a:bodyPr/>
              <a:lstStyle/>
              <a:p>
                <a:endParaRPr lang="en-US"/>
              </a:p>
            </p:txBody>
          </p:sp>
        </p:grpSp>
        <p:grpSp>
          <p:nvGrpSpPr>
            <p:cNvPr id="13" name="Group 13"/>
            <p:cNvGrpSpPr/>
            <p:nvPr/>
          </p:nvGrpSpPr>
          <p:grpSpPr>
            <a:xfrm>
              <a:off x="18086070" y="6352540"/>
              <a:ext cx="3355340" cy="617220"/>
              <a:chOff x="0" y="0"/>
              <a:chExt cx="3355340" cy="617220"/>
            </a:xfrm>
          </p:grpSpPr>
          <p:sp>
            <p:nvSpPr>
              <p:cNvPr id="14" name="Freeform 14"/>
              <p:cNvSpPr/>
              <p:nvPr/>
            </p:nvSpPr>
            <p:spPr>
              <a:xfrm>
                <a:off x="50476" y="49722"/>
                <a:ext cx="3254823" cy="517650"/>
              </a:xfrm>
              <a:custGeom>
                <a:avLst/>
                <a:gdLst/>
                <a:ahLst/>
                <a:cxnLst/>
                <a:rect l="l" t="t" r="r" b="b"/>
                <a:pathLst>
                  <a:path w="3254823" h="517650">
                    <a:moveTo>
                      <a:pt x="3072454" y="390968"/>
                    </a:moveTo>
                    <a:cubicBezTo>
                      <a:pt x="2398084" y="406208"/>
                      <a:pt x="2283784" y="376998"/>
                      <a:pt x="2130114" y="382078"/>
                    </a:cubicBezTo>
                    <a:cubicBezTo>
                      <a:pt x="1937074" y="387158"/>
                      <a:pt x="1670374" y="448118"/>
                      <a:pt x="1481144" y="462088"/>
                    </a:cubicBezTo>
                    <a:cubicBezTo>
                      <a:pt x="1335094" y="472248"/>
                      <a:pt x="1203014" y="483678"/>
                      <a:pt x="1091254" y="470978"/>
                    </a:cubicBezTo>
                    <a:cubicBezTo>
                      <a:pt x="1004894" y="462088"/>
                      <a:pt x="937584" y="426528"/>
                      <a:pt x="863924" y="415098"/>
                    </a:cubicBezTo>
                    <a:cubicBezTo>
                      <a:pt x="795344" y="404938"/>
                      <a:pt x="742004" y="396048"/>
                      <a:pt x="665804" y="404938"/>
                    </a:cubicBezTo>
                    <a:cubicBezTo>
                      <a:pt x="554044" y="416368"/>
                      <a:pt x="347034" y="502728"/>
                      <a:pt x="267024" y="514158"/>
                    </a:cubicBezTo>
                    <a:cubicBezTo>
                      <a:pt x="231464" y="519238"/>
                      <a:pt x="214954" y="517968"/>
                      <a:pt x="190824" y="515428"/>
                    </a:cubicBezTo>
                    <a:cubicBezTo>
                      <a:pt x="169234" y="514158"/>
                      <a:pt x="148914" y="512888"/>
                      <a:pt x="129864" y="506538"/>
                    </a:cubicBezTo>
                    <a:cubicBezTo>
                      <a:pt x="110814" y="500188"/>
                      <a:pt x="91764" y="490028"/>
                      <a:pt x="75254" y="477328"/>
                    </a:cubicBezTo>
                    <a:cubicBezTo>
                      <a:pt x="58744" y="464628"/>
                      <a:pt x="44774" y="449388"/>
                      <a:pt x="33344" y="432878"/>
                    </a:cubicBezTo>
                    <a:cubicBezTo>
                      <a:pt x="21914" y="416368"/>
                      <a:pt x="13024" y="396048"/>
                      <a:pt x="6674" y="376998"/>
                    </a:cubicBezTo>
                    <a:cubicBezTo>
                      <a:pt x="1594" y="356678"/>
                      <a:pt x="-946" y="336358"/>
                      <a:pt x="324" y="316038"/>
                    </a:cubicBezTo>
                    <a:cubicBezTo>
                      <a:pt x="1594" y="295718"/>
                      <a:pt x="5404" y="274128"/>
                      <a:pt x="13024" y="255078"/>
                    </a:cubicBezTo>
                    <a:cubicBezTo>
                      <a:pt x="20644" y="236028"/>
                      <a:pt x="32074" y="218248"/>
                      <a:pt x="44774" y="201738"/>
                    </a:cubicBezTo>
                    <a:cubicBezTo>
                      <a:pt x="57474" y="186498"/>
                      <a:pt x="73984" y="172528"/>
                      <a:pt x="91764" y="162368"/>
                    </a:cubicBezTo>
                    <a:cubicBezTo>
                      <a:pt x="109544" y="152208"/>
                      <a:pt x="129864" y="143318"/>
                      <a:pt x="148914" y="139508"/>
                    </a:cubicBezTo>
                    <a:cubicBezTo>
                      <a:pt x="169234" y="134428"/>
                      <a:pt x="190824" y="133158"/>
                      <a:pt x="211144" y="135698"/>
                    </a:cubicBezTo>
                    <a:cubicBezTo>
                      <a:pt x="230194" y="138238"/>
                      <a:pt x="251784" y="143318"/>
                      <a:pt x="269564" y="152208"/>
                    </a:cubicBezTo>
                    <a:cubicBezTo>
                      <a:pt x="288614" y="161098"/>
                      <a:pt x="306394" y="172528"/>
                      <a:pt x="321634" y="186498"/>
                    </a:cubicBezTo>
                    <a:cubicBezTo>
                      <a:pt x="335604" y="200468"/>
                      <a:pt x="349574" y="218248"/>
                      <a:pt x="358464" y="236028"/>
                    </a:cubicBezTo>
                    <a:cubicBezTo>
                      <a:pt x="368624" y="253808"/>
                      <a:pt x="374974" y="274128"/>
                      <a:pt x="378784" y="294448"/>
                    </a:cubicBezTo>
                    <a:cubicBezTo>
                      <a:pt x="381324" y="313498"/>
                      <a:pt x="381324" y="335088"/>
                      <a:pt x="378784" y="355408"/>
                    </a:cubicBezTo>
                    <a:cubicBezTo>
                      <a:pt x="374974" y="375728"/>
                      <a:pt x="368624" y="396048"/>
                      <a:pt x="358464" y="413828"/>
                    </a:cubicBezTo>
                    <a:cubicBezTo>
                      <a:pt x="349574" y="431608"/>
                      <a:pt x="336874" y="449388"/>
                      <a:pt x="321634" y="463358"/>
                    </a:cubicBezTo>
                    <a:cubicBezTo>
                      <a:pt x="307664" y="477328"/>
                      <a:pt x="288614" y="490028"/>
                      <a:pt x="270834" y="497648"/>
                    </a:cubicBezTo>
                    <a:cubicBezTo>
                      <a:pt x="253054" y="506538"/>
                      <a:pt x="231464" y="512888"/>
                      <a:pt x="211144" y="514158"/>
                    </a:cubicBezTo>
                    <a:cubicBezTo>
                      <a:pt x="190824" y="516698"/>
                      <a:pt x="169234" y="515428"/>
                      <a:pt x="150184" y="511618"/>
                    </a:cubicBezTo>
                    <a:cubicBezTo>
                      <a:pt x="129864" y="506538"/>
                      <a:pt x="109544" y="498918"/>
                      <a:pt x="93034" y="488758"/>
                    </a:cubicBezTo>
                    <a:cubicBezTo>
                      <a:pt x="75254" y="478598"/>
                      <a:pt x="58744" y="464628"/>
                      <a:pt x="46044" y="449388"/>
                    </a:cubicBezTo>
                    <a:cubicBezTo>
                      <a:pt x="32074" y="434148"/>
                      <a:pt x="20644" y="415098"/>
                      <a:pt x="13024" y="396048"/>
                    </a:cubicBezTo>
                    <a:cubicBezTo>
                      <a:pt x="6674" y="376998"/>
                      <a:pt x="1594" y="356678"/>
                      <a:pt x="324" y="336358"/>
                    </a:cubicBezTo>
                    <a:cubicBezTo>
                      <a:pt x="-946" y="316038"/>
                      <a:pt x="1594" y="294448"/>
                      <a:pt x="6674" y="275398"/>
                    </a:cubicBezTo>
                    <a:cubicBezTo>
                      <a:pt x="11754" y="255078"/>
                      <a:pt x="20644" y="236028"/>
                      <a:pt x="32074" y="218248"/>
                    </a:cubicBezTo>
                    <a:cubicBezTo>
                      <a:pt x="43504" y="201738"/>
                      <a:pt x="58744" y="186498"/>
                      <a:pt x="75254" y="173798"/>
                    </a:cubicBezTo>
                    <a:cubicBezTo>
                      <a:pt x="90494" y="161098"/>
                      <a:pt x="107004" y="152208"/>
                      <a:pt x="128594" y="144588"/>
                    </a:cubicBezTo>
                    <a:cubicBezTo>
                      <a:pt x="156534" y="136968"/>
                      <a:pt x="192094" y="143318"/>
                      <a:pt x="230194" y="134428"/>
                    </a:cubicBezTo>
                    <a:cubicBezTo>
                      <a:pt x="283534" y="122998"/>
                      <a:pt x="352114" y="89978"/>
                      <a:pt x="415614" y="72198"/>
                    </a:cubicBezTo>
                    <a:cubicBezTo>
                      <a:pt x="481654" y="54418"/>
                      <a:pt x="538804" y="31558"/>
                      <a:pt x="617544" y="27748"/>
                    </a:cubicBezTo>
                    <a:cubicBezTo>
                      <a:pt x="729304" y="22668"/>
                      <a:pt x="913454" y="73468"/>
                      <a:pt x="1026484" y="82358"/>
                    </a:cubicBezTo>
                    <a:cubicBezTo>
                      <a:pt x="1105224" y="88708"/>
                      <a:pt x="1159834" y="89978"/>
                      <a:pt x="1227144" y="89978"/>
                    </a:cubicBezTo>
                    <a:cubicBezTo>
                      <a:pt x="1295724" y="89978"/>
                      <a:pt x="1345254" y="88708"/>
                      <a:pt x="1434154" y="81088"/>
                    </a:cubicBezTo>
                    <a:cubicBezTo>
                      <a:pt x="1595444" y="68388"/>
                      <a:pt x="1915484" y="7428"/>
                      <a:pt x="2112334" y="1078"/>
                    </a:cubicBezTo>
                    <a:cubicBezTo>
                      <a:pt x="2264734" y="-4002"/>
                      <a:pt x="2406974" y="9968"/>
                      <a:pt x="2516194" y="20128"/>
                    </a:cubicBezTo>
                    <a:cubicBezTo>
                      <a:pt x="2591124" y="26478"/>
                      <a:pt x="2640654" y="45528"/>
                      <a:pt x="2706694" y="45528"/>
                    </a:cubicBezTo>
                    <a:cubicBezTo>
                      <a:pt x="2780354" y="45528"/>
                      <a:pt x="2866714" y="20128"/>
                      <a:pt x="2937834" y="15048"/>
                    </a:cubicBezTo>
                    <a:cubicBezTo>
                      <a:pt x="2996254" y="11238"/>
                      <a:pt x="3057214" y="3618"/>
                      <a:pt x="3101664" y="13778"/>
                    </a:cubicBezTo>
                    <a:cubicBezTo>
                      <a:pt x="3134684" y="21398"/>
                      <a:pt x="3163894" y="37908"/>
                      <a:pt x="3182944" y="51878"/>
                    </a:cubicBezTo>
                    <a:cubicBezTo>
                      <a:pt x="3198184" y="63308"/>
                      <a:pt x="3205804" y="70928"/>
                      <a:pt x="3215964" y="84898"/>
                    </a:cubicBezTo>
                    <a:cubicBezTo>
                      <a:pt x="3228664" y="106488"/>
                      <a:pt x="3246444" y="144588"/>
                      <a:pt x="3251524" y="168718"/>
                    </a:cubicBezTo>
                    <a:cubicBezTo>
                      <a:pt x="3255334" y="186498"/>
                      <a:pt x="3255334" y="197928"/>
                      <a:pt x="3254064" y="215708"/>
                    </a:cubicBezTo>
                    <a:cubicBezTo>
                      <a:pt x="3250254" y="239838"/>
                      <a:pt x="3236284" y="280478"/>
                      <a:pt x="3224854" y="302068"/>
                    </a:cubicBezTo>
                    <a:cubicBezTo>
                      <a:pt x="3215964" y="317308"/>
                      <a:pt x="3207074" y="327468"/>
                      <a:pt x="3195644" y="337628"/>
                    </a:cubicBezTo>
                    <a:cubicBezTo>
                      <a:pt x="3185484" y="347788"/>
                      <a:pt x="3175324" y="356678"/>
                      <a:pt x="3158814" y="365568"/>
                    </a:cubicBezTo>
                    <a:cubicBezTo>
                      <a:pt x="3137224" y="375728"/>
                      <a:pt x="3071184" y="390968"/>
                      <a:pt x="3071184" y="390968"/>
                    </a:cubicBezTo>
                  </a:path>
                </a:pathLst>
              </a:custGeom>
              <a:solidFill>
                <a:srgbClr val="6EA095"/>
              </a:solidFill>
              <a:ln cap="sq">
                <a:noFill/>
                <a:prstDash val="solid"/>
                <a:miter/>
              </a:ln>
            </p:spPr>
            <p:txBody>
              <a:bodyPr/>
              <a:lstStyle/>
              <a:p>
                <a:endParaRPr lang="en-US"/>
              </a:p>
            </p:txBody>
          </p:sp>
        </p:grpSp>
        <p:grpSp>
          <p:nvGrpSpPr>
            <p:cNvPr id="15" name="Group 15"/>
            <p:cNvGrpSpPr/>
            <p:nvPr/>
          </p:nvGrpSpPr>
          <p:grpSpPr>
            <a:xfrm>
              <a:off x="14222730" y="6431280"/>
              <a:ext cx="10819130" cy="1042670"/>
              <a:chOff x="0" y="0"/>
              <a:chExt cx="10819130" cy="1042670"/>
            </a:xfrm>
          </p:grpSpPr>
          <p:sp>
            <p:nvSpPr>
              <p:cNvPr id="16" name="Freeform 16"/>
              <p:cNvSpPr/>
              <p:nvPr/>
            </p:nvSpPr>
            <p:spPr>
              <a:xfrm>
                <a:off x="50800" y="50236"/>
                <a:ext cx="10725052" cy="941064"/>
              </a:xfrm>
              <a:custGeom>
                <a:avLst/>
                <a:gdLst/>
                <a:ahLst/>
                <a:cxnLst/>
                <a:rect l="l" t="t" r="r" b="b"/>
                <a:pathLst>
                  <a:path w="10725052" h="941064">
                    <a:moveTo>
                      <a:pt x="0" y="476814"/>
                    </a:moveTo>
                    <a:cubicBezTo>
                      <a:pt x="3810" y="415854"/>
                      <a:pt x="7620" y="401884"/>
                      <a:pt x="13970" y="386644"/>
                    </a:cubicBezTo>
                    <a:cubicBezTo>
                      <a:pt x="20320" y="372674"/>
                      <a:pt x="27940" y="359974"/>
                      <a:pt x="36830" y="347274"/>
                    </a:cubicBezTo>
                    <a:cubicBezTo>
                      <a:pt x="45720" y="334574"/>
                      <a:pt x="55880" y="323144"/>
                      <a:pt x="68580" y="314254"/>
                    </a:cubicBezTo>
                    <a:cubicBezTo>
                      <a:pt x="80010" y="304094"/>
                      <a:pt x="92710" y="295204"/>
                      <a:pt x="106680" y="288854"/>
                    </a:cubicBezTo>
                    <a:cubicBezTo>
                      <a:pt x="120650" y="282504"/>
                      <a:pt x="149860" y="273614"/>
                      <a:pt x="149860" y="273614"/>
                    </a:cubicBezTo>
                    <a:cubicBezTo>
                      <a:pt x="149860" y="273614"/>
                      <a:pt x="241300" y="253294"/>
                      <a:pt x="293370" y="243134"/>
                    </a:cubicBezTo>
                    <a:cubicBezTo>
                      <a:pt x="356870" y="231704"/>
                      <a:pt x="431800" y="221544"/>
                      <a:pt x="501650" y="208844"/>
                    </a:cubicBezTo>
                    <a:cubicBezTo>
                      <a:pt x="570230" y="196144"/>
                      <a:pt x="636270" y="174554"/>
                      <a:pt x="706120" y="164394"/>
                    </a:cubicBezTo>
                    <a:cubicBezTo>
                      <a:pt x="775970" y="152964"/>
                      <a:pt x="848360" y="151694"/>
                      <a:pt x="919480" y="145344"/>
                    </a:cubicBezTo>
                    <a:cubicBezTo>
                      <a:pt x="989330" y="138994"/>
                      <a:pt x="1057910" y="130104"/>
                      <a:pt x="1126490" y="127564"/>
                    </a:cubicBezTo>
                    <a:cubicBezTo>
                      <a:pt x="1193800" y="123754"/>
                      <a:pt x="1261110" y="130104"/>
                      <a:pt x="1327150" y="127564"/>
                    </a:cubicBezTo>
                    <a:cubicBezTo>
                      <a:pt x="1393190" y="123754"/>
                      <a:pt x="1455420" y="109784"/>
                      <a:pt x="1525270" y="108514"/>
                    </a:cubicBezTo>
                    <a:cubicBezTo>
                      <a:pt x="1602740" y="108514"/>
                      <a:pt x="1696720" y="119944"/>
                      <a:pt x="1774190" y="131374"/>
                    </a:cubicBezTo>
                    <a:cubicBezTo>
                      <a:pt x="1844040" y="140264"/>
                      <a:pt x="1903730" y="160584"/>
                      <a:pt x="1972310" y="166934"/>
                    </a:cubicBezTo>
                    <a:cubicBezTo>
                      <a:pt x="2043430" y="174554"/>
                      <a:pt x="2120900" y="170744"/>
                      <a:pt x="2193290" y="172014"/>
                    </a:cubicBezTo>
                    <a:cubicBezTo>
                      <a:pt x="2260600" y="172014"/>
                      <a:pt x="2324100" y="172014"/>
                      <a:pt x="2390140" y="172014"/>
                    </a:cubicBezTo>
                    <a:cubicBezTo>
                      <a:pt x="2456180" y="172014"/>
                      <a:pt x="2519680" y="173284"/>
                      <a:pt x="2586990" y="172014"/>
                    </a:cubicBezTo>
                    <a:cubicBezTo>
                      <a:pt x="2654300" y="170744"/>
                      <a:pt x="2725420" y="164394"/>
                      <a:pt x="2794000" y="163124"/>
                    </a:cubicBezTo>
                    <a:cubicBezTo>
                      <a:pt x="2861310" y="161854"/>
                      <a:pt x="2923540" y="166934"/>
                      <a:pt x="2993390" y="163124"/>
                    </a:cubicBezTo>
                    <a:cubicBezTo>
                      <a:pt x="3070860" y="158044"/>
                      <a:pt x="3158490" y="138994"/>
                      <a:pt x="3234690" y="130104"/>
                    </a:cubicBezTo>
                    <a:cubicBezTo>
                      <a:pt x="3302000" y="122484"/>
                      <a:pt x="3361690" y="117404"/>
                      <a:pt x="3425190" y="112324"/>
                    </a:cubicBezTo>
                    <a:cubicBezTo>
                      <a:pt x="3489960" y="107244"/>
                      <a:pt x="3556000" y="102164"/>
                      <a:pt x="3623310" y="99624"/>
                    </a:cubicBezTo>
                    <a:cubicBezTo>
                      <a:pt x="3693160" y="98354"/>
                      <a:pt x="3766820" y="99624"/>
                      <a:pt x="3836670" y="99624"/>
                    </a:cubicBezTo>
                    <a:cubicBezTo>
                      <a:pt x="3905250" y="99624"/>
                      <a:pt x="3970020" y="102164"/>
                      <a:pt x="4038600" y="99624"/>
                    </a:cubicBezTo>
                    <a:cubicBezTo>
                      <a:pt x="4108450" y="98354"/>
                      <a:pt x="4180840" y="93274"/>
                      <a:pt x="4249420" y="90734"/>
                    </a:cubicBezTo>
                    <a:cubicBezTo>
                      <a:pt x="4314190" y="89464"/>
                      <a:pt x="4405630" y="89464"/>
                      <a:pt x="4437380" y="90734"/>
                    </a:cubicBezTo>
                    <a:cubicBezTo>
                      <a:pt x="4448810" y="92004"/>
                      <a:pt x="4452620" y="93274"/>
                      <a:pt x="4460240" y="94544"/>
                    </a:cubicBezTo>
                    <a:cubicBezTo>
                      <a:pt x="4467860" y="94544"/>
                      <a:pt x="4483100" y="97084"/>
                      <a:pt x="4483100" y="97084"/>
                    </a:cubicBezTo>
                    <a:cubicBezTo>
                      <a:pt x="4484370" y="97084"/>
                      <a:pt x="4498340" y="102164"/>
                      <a:pt x="4504690" y="104704"/>
                    </a:cubicBezTo>
                    <a:cubicBezTo>
                      <a:pt x="4512310" y="107244"/>
                      <a:pt x="4526280" y="112324"/>
                      <a:pt x="4526280" y="113594"/>
                    </a:cubicBezTo>
                    <a:cubicBezTo>
                      <a:pt x="4526280" y="113594"/>
                      <a:pt x="4538980" y="121214"/>
                      <a:pt x="4545330" y="126294"/>
                    </a:cubicBezTo>
                    <a:cubicBezTo>
                      <a:pt x="4551680" y="130104"/>
                      <a:pt x="4564380" y="138994"/>
                      <a:pt x="4564380" y="138994"/>
                    </a:cubicBezTo>
                    <a:cubicBezTo>
                      <a:pt x="4564380" y="138994"/>
                      <a:pt x="4574540" y="150424"/>
                      <a:pt x="4579620" y="156774"/>
                    </a:cubicBezTo>
                    <a:cubicBezTo>
                      <a:pt x="4584700" y="161854"/>
                      <a:pt x="4594860" y="173284"/>
                      <a:pt x="4594860" y="173284"/>
                    </a:cubicBezTo>
                    <a:cubicBezTo>
                      <a:pt x="4594860" y="173284"/>
                      <a:pt x="4601210" y="187254"/>
                      <a:pt x="4605020" y="193604"/>
                    </a:cubicBezTo>
                    <a:cubicBezTo>
                      <a:pt x="4608830" y="201224"/>
                      <a:pt x="4616450" y="213924"/>
                      <a:pt x="4616450" y="213924"/>
                    </a:cubicBezTo>
                    <a:cubicBezTo>
                      <a:pt x="4616450" y="213924"/>
                      <a:pt x="4620260" y="229164"/>
                      <a:pt x="4621530" y="236784"/>
                    </a:cubicBezTo>
                    <a:cubicBezTo>
                      <a:pt x="4622800" y="244404"/>
                      <a:pt x="4626610" y="258374"/>
                      <a:pt x="4626610" y="258374"/>
                    </a:cubicBezTo>
                    <a:cubicBezTo>
                      <a:pt x="4626610" y="259644"/>
                      <a:pt x="4626610" y="273614"/>
                      <a:pt x="4626610" y="281234"/>
                    </a:cubicBezTo>
                    <a:cubicBezTo>
                      <a:pt x="4626610" y="288854"/>
                      <a:pt x="4626610" y="304094"/>
                      <a:pt x="4626610" y="305364"/>
                    </a:cubicBezTo>
                    <a:cubicBezTo>
                      <a:pt x="4626610" y="305364"/>
                      <a:pt x="4625340" y="307904"/>
                      <a:pt x="4626610" y="309174"/>
                    </a:cubicBezTo>
                    <a:cubicBezTo>
                      <a:pt x="4631690" y="314254"/>
                      <a:pt x="4719320" y="288854"/>
                      <a:pt x="4776470" y="282504"/>
                    </a:cubicBezTo>
                    <a:cubicBezTo>
                      <a:pt x="4850130" y="273614"/>
                      <a:pt x="4951730" y="273614"/>
                      <a:pt x="5034280" y="269804"/>
                    </a:cubicBezTo>
                    <a:cubicBezTo>
                      <a:pt x="5110480" y="265994"/>
                      <a:pt x="5181600" y="262184"/>
                      <a:pt x="5255260" y="259644"/>
                    </a:cubicBezTo>
                    <a:cubicBezTo>
                      <a:pt x="5327650" y="257104"/>
                      <a:pt x="5400040" y="255834"/>
                      <a:pt x="5472430" y="253294"/>
                    </a:cubicBezTo>
                    <a:cubicBezTo>
                      <a:pt x="5547360" y="250754"/>
                      <a:pt x="5617210" y="250754"/>
                      <a:pt x="5698490" y="248214"/>
                    </a:cubicBezTo>
                    <a:cubicBezTo>
                      <a:pt x="5793740" y="244404"/>
                      <a:pt x="5902960" y="236784"/>
                      <a:pt x="6010910" y="234244"/>
                    </a:cubicBezTo>
                    <a:cubicBezTo>
                      <a:pt x="6123940" y="232974"/>
                      <a:pt x="6252210" y="234244"/>
                      <a:pt x="6358890" y="234244"/>
                    </a:cubicBezTo>
                    <a:cubicBezTo>
                      <a:pt x="6451600" y="234244"/>
                      <a:pt x="6537960" y="236784"/>
                      <a:pt x="6616700" y="234244"/>
                    </a:cubicBezTo>
                    <a:cubicBezTo>
                      <a:pt x="6685280" y="231704"/>
                      <a:pt x="6734810" y="222814"/>
                      <a:pt x="6805930" y="217734"/>
                    </a:cubicBezTo>
                    <a:cubicBezTo>
                      <a:pt x="6901180" y="212654"/>
                      <a:pt x="7039610" y="210114"/>
                      <a:pt x="7134860" y="208844"/>
                    </a:cubicBezTo>
                    <a:cubicBezTo>
                      <a:pt x="7207250" y="207574"/>
                      <a:pt x="7282180" y="207574"/>
                      <a:pt x="7327900" y="207574"/>
                    </a:cubicBezTo>
                    <a:cubicBezTo>
                      <a:pt x="7353300" y="207574"/>
                      <a:pt x="7377430" y="210114"/>
                      <a:pt x="7385050" y="207574"/>
                    </a:cubicBezTo>
                    <a:cubicBezTo>
                      <a:pt x="7388860" y="207574"/>
                      <a:pt x="7388860" y="206304"/>
                      <a:pt x="7390130" y="206304"/>
                    </a:cubicBezTo>
                    <a:cubicBezTo>
                      <a:pt x="7395210" y="203764"/>
                      <a:pt x="7411720" y="196144"/>
                      <a:pt x="7411720" y="196144"/>
                    </a:cubicBezTo>
                    <a:cubicBezTo>
                      <a:pt x="7411720" y="196144"/>
                      <a:pt x="7426960" y="193604"/>
                      <a:pt x="7434580" y="192334"/>
                    </a:cubicBezTo>
                    <a:cubicBezTo>
                      <a:pt x="7442200" y="192334"/>
                      <a:pt x="7446010" y="189794"/>
                      <a:pt x="7457440" y="189794"/>
                    </a:cubicBezTo>
                    <a:cubicBezTo>
                      <a:pt x="7481570" y="187254"/>
                      <a:pt x="7534910" y="191064"/>
                      <a:pt x="7579360" y="183444"/>
                    </a:cubicBezTo>
                    <a:cubicBezTo>
                      <a:pt x="7637780" y="174554"/>
                      <a:pt x="7701280" y="147884"/>
                      <a:pt x="7773670" y="127564"/>
                    </a:cubicBezTo>
                    <a:cubicBezTo>
                      <a:pt x="7862570" y="102164"/>
                      <a:pt x="7981950" y="64064"/>
                      <a:pt x="8072120" y="43744"/>
                    </a:cubicBezTo>
                    <a:cubicBezTo>
                      <a:pt x="8144510" y="27234"/>
                      <a:pt x="8199120" y="15804"/>
                      <a:pt x="8268970" y="9454"/>
                    </a:cubicBezTo>
                    <a:cubicBezTo>
                      <a:pt x="8345170" y="3104"/>
                      <a:pt x="8509000" y="11994"/>
                      <a:pt x="8510270" y="11994"/>
                    </a:cubicBezTo>
                    <a:cubicBezTo>
                      <a:pt x="8510270" y="11994"/>
                      <a:pt x="8525510" y="8184"/>
                      <a:pt x="8531860" y="5644"/>
                    </a:cubicBezTo>
                    <a:cubicBezTo>
                      <a:pt x="8539480" y="4374"/>
                      <a:pt x="8554720" y="564"/>
                      <a:pt x="8554720" y="564"/>
                    </a:cubicBezTo>
                    <a:cubicBezTo>
                      <a:pt x="8554720" y="564"/>
                      <a:pt x="8569960" y="564"/>
                      <a:pt x="8577580" y="564"/>
                    </a:cubicBezTo>
                    <a:cubicBezTo>
                      <a:pt x="8585200" y="564"/>
                      <a:pt x="8600440" y="-706"/>
                      <a:pt x="8600440" y="564"/>
                    </a:cubicBezTo>
                    <a:cubicBezTo>
                      <a:pt x="8600440" y="564"/>
                      <a:pt x="8615680" y="3104"/>
                      <a:pt x="8623300" y="5644"/>
                    </a:cubicBezTo>
                    <a:cubicBezTo>
                      <a:pt x="8630920" y="6914"/>
                      <a:pt x="8644890" y="10724"/>
                      <a:pt x="8644890" y="10724"/>
                    </a:cubicBezTo>
                    <a:cubicBezTo>
                      <a:pt x="8644890" y="10724"/>
                      <a:pt x="8658860" y="17074"/>
                      <a:pt x="8665210" y="20884"/>
                    </a:cubicBezTo>
                    <a:cubicBezTo>
                      <a:pt x="8672830" y="24694"/>
                      <a:pt x="8685530" y="31044"/>
                      <a:pt x="8685530" y="31044"/>
                    </a:cubicBezTo>
                    <a:cubicBezTo>
                      <a:pt x="8686800" y="31044"/>
                      <a:pt x="8698230" y="41204"/>
                      <a:pt x="8703310" y="46284"/>
                    </a:cubicBezTo>
                    <a:cubicBezTo>
                      <a:pt x="8709660" y="51364"/>
                      <a:pt x="8721090" y="61524"/>
                      <a:pt x="8721090" y="61524"/>
                    </a:cubicBezTo>
                    <a:cubicBezTo>
                      <a:pt x="8721090" y="61524"/>
                      <a:pt x="8724900" y="72954"/>
                      <a:pt x="8729980" y="75494"/>
                    </a:cubicBezTo>
                    <a:cubicBezTo>
                      <a:pt x="8741410" y="79304"/>
                      <a:pt x="8763000" y="70414"/>
                      <a:pt x="8788400" y="67874"/>
                    </a:cubicBezTo>
                    <a:cubicBezTo>
                      <a:pt x="8839200" y="62794"/>
                      <a:pt x="8936990" y="57714"/>
                      <a:pt x="9013190" y="50094"/>
                    </a:cubicBezTo>
                    <a:cubicBezTo>
                      <a:pt x="9088120" y="43744"/>
                      <a:pt x="9164320" y="32314"/>
                      <a:pt x="9241790" y="27234"/>
                    </a:cubicBezTo>
                    <a:cubicBezTo>
                      <a:pt x="9320530" y="22154"/>
                      <a:pt x="9406890" y="20884"/>
                      <a:pt x="9479280" y="20884"/>
                    </a:cubicBezTo>
                    <a:cubicBezTo>
                      <a:pt x="9541510" y="20884"/>
                      <a:pt x="9649460" y="27234"/>
                      <a:pt x="9649460" y="27234"/>
                    </a:cubicBezTo>
                    <a:cubicBezTo>
                      <a:pt x="9649460" y="27234"/>
                      <a:pt x="9664700" y="29774"/>
                      <a:pt x="9672320" y="31044"/>
                    </a:cubicBezTo>
                    <a:cubicBezTo>
                      <a:pt x="9679940" y="32314"/>
                      <a:pt x="9693910" y="34854"/>
                      <a:pt x="9693910" y="34854"/>
                    </a:cubicBezTo>
                    <a:cubicBezTo>
                      <a:pt x="9695180" y="34854"/>
                      <a:pt x="9695180" y="34854"/>
                      <a:pt x="9695180" y="34854"/>
                    </a:cubicBezTo>
                    <a:cubicBezTo>
                      <a:pt x="9695180" y="34854"/>
                      <a:pt x="9709150" y="41204"/>
                      <a:pt x="9715500" y="43744"/>
                    </a:cubicBezTo>
                    <a:cubicBezTo>
                      <a:pt x="9723120" y="47554"/>
                      <a:pt x="9735820" y="52634"/>
                      <a:pt x="9737090" y="53904"/>
                    </a:cubicBezTo>
                    <a:cubicBezTo>
                      <a:pt x="9737090" y="53904"/>
                      <a:pt x="9748520" y="62794"/>
                      <a:pt x="9754870" y="66604"/>
                    </a:cubicBezTo>
                    <a:cubicBezTo>
                      <a:pt x="9761220" y="71684"/>
                      <a:pt x="9772650" y="80574"/>
                      <a:pt x="9773920" y="80574"/>
                    </a:cubicBezTo>
                    <a:cubicBezTo>
                      <a:pt x="9773920" y="81844"/>
                      <a:pt x="9782810" y="93274"/>
                      <a:pt x="9787890" y="98354"/>
                    </a:cubicBezTo>
                    <a:cubicBezTo>
                      <a:pt x="9792970" y="104704"/>
                      <a:pt x="9801860" y="116134"/>
                      <a:pt x="9801860" y="117404"/>
                    </a:cubicBezTo>
                    <a:cubicBezTo>
                      <a:pt x="9801860" y="117404"/>
                      <a:pt x="9808210" y="131374"/>
                      <a:pt x="9812020" y="137724"/>
                    </a:cubicBezTo>
                    <a:cubicBezTo>
                      <a:pt x="9814560" y="144074"/>
                      <a:pt x="9815830" y="154234"/>
                      <a:pt x="9820910" y="156774"/>
                    </a:cubicBezTo>
                    <a:cubicBezTo>
                      <a:pt x="9825990" y="159314"/>
                      <a:pt x="9832340" y="154234"/>
                      <a:pt x="9843770" y="152964"/>
                    </a:cubicBezTo>
                    <a:cubicBezTo>
                      <a:pt x="9880600" y="149154"/>
                      <a:pt x="9996170" y="136454"/>
                      <a:pt x="10072370" y="136454"/>
                    </a:cubicBezTo>
                    <a:cubicBezTo>
                      <a:pt x="10148570" y="136454"/>
                      <a:pt x="10229850" y="136454"/>
                      <a:pt x="10302240" y="154234"/>
                    </a:cubicBezTo>
                    <a:cubicBezTo>
                      <a:pt x="10372090" y="170744"/>
                      <a:pt x="10438130" y="199954"/>
                      <a:pt x="10500360" y="235514"/>
                    </a:cubicBezTo>
                    <a:cubicBezTo>
                      <a:pt x="10562590" y="272344"/>
                      <a:pt x="10636250" y="310444"/>
                      <a:pt x="10673080" y="370134"/>
                    </a:cubicBezTo>
                    <a:cubicBezTo>
                      <a:pt x="10711180" y="433634"/>
                      <a:pt x="10740390" y="544124"/>
                      <a:pt x="10716260" y="612704"/>
                    </a:cubicBezTo>
                    <a:cubicBezTo>
                      <a:pt x="10692130" y="682554"/>
                      <a:pt x="10593070" y="746054"/>
                      <a:pt x="10520680" y="780344"/>
                    </a:cubicBezTo>
                    <a:cubicBezTo>
                      <a:pt x="10453370" y="813364"/>
                      <a:pt x="10373360" y="813364"/>
                      <a:pt x="10298430" y="820984"/>
                    </a:cubicBezTo>
                    <a:cubicBezTo>
                      <a:pt x="10223500" y="829874"/>
                      <a:pt x="10149840" y="826064"/>
                      <a:pt x="10072370" y="832414"/>
                    </a:cubicBezTo>
                    <a:cubicBezTo>
                      <a:pt x="9989820" y="840034"/>
                      <a:pt x="9903460" y="854004"/>
                      <a:pt x="9819640" y="864164"/>
                    </a:cubicBezTo>
                    <a:cubicBezTo>
                      <a:pt x="9735820" y="873054"/>
                      <a:pt x="9653270" y="887024"/>
                      <a:pt x="9566910" y="892104"/>
                    </a:cubicBezTo>
                    <a:cubicBezTo>
                      <a:pt x="9472930" y="898454"/>
                      <a:pt x="9367520" y="893374"/>
                      <a:pt x="9277350" y="895914"/>
                    </a:cubicBezTo>
                    <a:cubicBezTo>
                      <a:pt x="9198610" y="897184"/>
                      <a:pt x="9137650" y="899724"/>
                      <a:pt x="9055100" y="899724"/>
                    </a:cubicBezTo>
                    <a:cubicBezTo>
                      <a:pt x="8950960" y="900994"/>
                      <a:pt x="8703310" y="895914"/>
                      <a:pt x="8700770" y="895914"/>
                    </a:cubicBezTo>
                    <a:cubicBezTo>
                      <a:pt x="8700770" y="895914"/>
                      <a:pt x="8685530" y="895914"/>
                      <a:pt x="8677910" y="895914"/>
                    </a:cubicBezTo>
                    <a:cubicBezTo>
                      <a:pt x="8670290" y="895914"/>
                      <a:pt x="8655050" y="897184"/>
                      <a:pt x="8655050" y="897184"/>
                    </a:cubicBezTo>
                    <a:cubicBezTo>
                      <a:pt x="8655050" y="897184"/>
                      <a:pt x="8639810" y="893374"/>
                      <a:pt x="8633460" y="892104"/>
                    </a:cubicBezTo>
                    <a:cubicBezTo>
                      <a:pt x="8625840" y="889564"/>
                      <a:pt x="8610600" y="887024"/>
                      <a:pt x="8610600" y="887024"/>
                    </a:cubicBezTo>
                    <a:cubicBezTo>
                      <a:pt x="8610600" y="887024"/>
                      <a:pt x="8604250" y="881944"/>
                      <a:pt x="8600440" y="881944"/>
                    </a:cubicBezTo>
                    <a:cubicBezTo>
                      <a:pt x="8595360" y="881944"/>
                      <a:pt x="8590280" y="885754"/>
                      <a:pt x="8585200" y="888294"/>
                    </a:cubicBezTo>
                    <a:cubicBezTo>
                      <a:pt x="8578850" y="892104"/>
                      <a:pt x="8564880" y="898454"/>
                      <a:pt x="8563610" y="898454"/>
                    </a:cubicBezTo>
                    <a:cubicBezTo>
                      <a:pt x="8563610" y="898454"/>
                      <a:pt x="8548370" y="900994"/>
                      <a:pt x="8542020" y="902264"/>
                    </a:cubicBezTo>
                    <a:cubicBezTo>
                      <a:pt x="8534400" y="904804"/>
                      <a:pt x="8519160" y="907344"/>
                      <a:pt x="8519160" y="907344"/>
                    </a:cubicBezTo>
                    <a:cubicBezTo>
                      <a:pt x="8519160" y="907344"/>
                      <a:pt x="8503920" y="906074"/>
                      <a:pt x="8496300" y="906074"/>
                    </a:cubicBezTo>
                    <a:cubicBezTo>
                      <a:pt x="8488680" y="906074"/>
                      <a:pt x="8473440" y="904804"/>
                      <a:pt x="8473440" y="904804"/>
                    </a:cubicBezTo>
                    <a:cubicBezTo>
                      <a:pt x="8472170" y="904804"/>
                      <a:pt x="8458200" y="900994"/>
                      <a:pt x="8450580" y="898454"/>
                    </a:cubicBezTo>
                    <a:cubicBezTo>
                      <a:pt x="8444230" y="895914"/>
                      <a:pt x="8430260" y="892104"/>
                      <a:pt x="8428990" y="892104"/>
                    </a:cubicBezTo>
                    <a:cubicBezTo>
                      <a:pt x="8427720" y="892104"/>
                      <a:pt x="8301990" y="925124"/>
                      <a:pt x="8227060" y="934014"/>
                    </a:cubicBezTo>
                    <a:cubicBezTo>
                      <a:pt x="8133080" y="944174"/>
                      <a:pt x="8021320" y="940364"/>
                      <a:pt x="7909560" y="940364"/>
                    </a:cubicBezTo>
                    <a:cubicBezTo>
                      <a:pt x="7783830" y="940364"/>
                      <a:pt x="7647940" y="941634"/>
                      <a:pt x="7513320" y="932744"/>
                    </a:cubicBezTo>
                    <a:cubicBezTo>
                      <a:pt x="7371080" y="923854"/>
                      <a:pt x="7200900" y="899724"/>
                      <a:pt x="7075170" y="887024"/>
                    </a:cubicBezTo>
                    <a:cubicBezTo>
                      <a:pt x="6981190" y="878134"/>
                      <a:pt x="6887210" y="867974"/>
                      <a:pt x="6826250" y="865434"/>
                    </a:cubicBezTo>
                    <a:cubicBezTo>
                      <a:pt x="6789420" y="864164"/>
                      <a:pt x="6775450" y="865434"/>
                      <a:pt x="6738620" y="865434"/>
                    </a:cubicBezTo>
                    <a:cubicBezTo>
                      <a:pt x="6670040" y="865434"/>
                      <a:pt x="6503670" y="865434"/>
                      <a:pt x="6447790" y="865434"/>
                    </a:cubicBezTo>
                    <a:cubicBezTo>
                      <a:pt x="6424930" y="865434"/>
                      <a:pt x="6416040" y="864164"/>
                      <a:pt x="6399530" y="866704"/>
                    </a:cubicBezTo>
                    <a:cubicBezTo>
                      <a:pt x="6379210" y="867974"/>
                      <a:pt x="6362700" y="875594"/>
                      <a:pt x="6336030" y="880674"/>
                    </a:cubicBezTo>
                    <a:cubicBezTo>
                      <a:pt x="6290310" y="887024"/>
                      <a:pt x="6209030" y="898454"/>
                      <a:pt x="6145530" y="898454"/>
                    </a:cubicBezTo>
                    <a:cubicBezTo>
                      <a:pt x="6082030" y="899724"/>
                      <a:pt x="6012180" y="885754"/>
                      <a:pt x="5951220" y="883214"/>
                    </a:cubicBezTo>
                    <a:cubicBezTo>
                      <a:pt x="5899150" y="880674"/>
                      <a:pt x="5833110" y="884484"/>
                      <a:pt x="5806440" y="883214"/>
                    </a:cubicBezTo>
                    <a:cubicBezTo>
                      <a:pt x="5795010" y="881944"/>
                      <a:pt x="5791200" y="880674"/>
                      <a:pt x="5783580" y="879404"/>
                    </a:cubicBezTo>
                    <a:cubicBezTo>
                      <a:pt x="5775960" y="879404"/>
                      <a:pt x="5760720" y="876864"/>
                      <a:pt x="5760720" y="876864"/>
                    </a:cubicBezTo>
                    <a:cubicBezTo>
                      <a:pt x="5760720" y="876864"/>
                      <a:pt x="5746750" y="871784"/>
                      <a:pt x="5739130" y="869244"/>
                    </a:cubicBezTo>
                    <a:cubicBezTo>
                      <a:pt x="5731510" y="866704"/>
                      <a:pt x="5717540" y="860354"/>
                      <a:pt x="5717540" y="860354"/>
                    </a:cubicBezTo>
                    <a:cubicBezTo>
                      <a:pt x="5717540" y="860354"/>
                      <a:pt x="5704840" y="852734"/>
                      <a:pt x="5698490" y="847654"/>
                    </a:cubicBezTo>
                    <a:cubicBezTo>
                      <a:pt x="5692140" y="843844"/>
                      <a:pt x="5679440" y="834954"/>
                      <a:pt x="5679440" y="834954"/>
                    </a:cubicBezTo>
                    <a:cubicBezTo>
                      <a:pt x="5679440" y="834954"/>
                      <a:pt x="5669280" y="823524"/>
                      <a:pt x="5664200" y="817174"/>
                    </a:cubicBezTo>
                    <a:cubicBezTo>
                      <a:pt x="5659120" y="812094"/>
                      <a:pt x="5648960" y="800664"/>
                      <a:pt x="5648960" y="800664"/>
                    </a:cubicBezTo>
                    <a:cubicBezTo>
                      <a:pt x="5648960" y="800664"/>
                      <a:pt x="5646420" y="785424"/>
                      <a:pt x="5640070" y="782884"/>
                    </a:cubicBezTo>
                    <a:cubicBezTo>
                      <a:pt x="5629910" y="777804"/>
                      <a:pt x="5608320" y="791774"/>
                      <a:pt x="5582920" y="796854"/>
                    </a:cubicBezTo>
                    <a:cubicBezTo>
                      <a:pt x="5535930" y="807014"/>
                      <a:pt x="5447030" y="823524"/>
                      <a:pt x="5379720" y="831144"/>
                    </a:cubicBezTo>
                    <a:cubicBezTo>
                      <a:pt x="5313680" y="838764"/>
                      <a:pt x="5250180" y="838764"/>
                      <a:pt x="5185410" y="843844"/>
                    </a:cubicBezTo>
                    <a:cubicBezTo>
                      <a:pt x="5121910" y="848924"/>
                      <a:pt x="5058410" y="855274"/>
                      <a:pt x="4993640" y="860354"/>
                    </a:cubicBezTo>
                    <a:cubicBezTo>
                      <a:pt x="4925060" y="865434"/>
                      <a:pt x="4857750" y="871784"/>
                      <a:pt x="4784090" y="874324"/>
                    </a:cubicBezTo>
                    <a:cubicBezTo>
                      <a:pt x="4705350" y="876864"/>
                      <a:pt x="4617720" y="875594"/>
                      <a:pt x="4536440" y="873054"/>
                    </a:cubicBezTo>
                    <a:cubicBezTo>
                      <a:pt x="4455160" y="871784"/>
                      <a:pt x="4376420" y="870514"/>
                      <a:pt x="4297680" y="864164"/>
                    </a:cubicBezTo>
                    <a:cubicBezTo>
                      <a:pt x="4217670" y="859084"/>
                      <a:pt x="4141470" y="848924"/>
                      <a:pt x="4061460" y="838764"/>
                    </a:cubicBezTo>
                    <a:cubicBezTo>
                      <a:pt x="3978910" y="827334"/>
                      <a:pt x="3891280" y="808284"/>
                      <a:pt x="3811270" y="798124"/>
                    </a:cubicBezTo>
                    <a:cubicBezTo>
                      <a:pt x="3738880" y="789234"/>
                      <a:pt x="3674110" y="785424"/>
                      <a:pt x="3602990" y="780344"/>
                    </a:cubicBezTo>
                    <a:cubicBezTo>
                      <a:pt x="3526790" y="773994"/>
                      <a:pt x="3446780" y="768914"/>
                      <a:pt x="3366770" y="766374"/>
                    </a:cubicBezTo>
                    <a:cubicBezTo>
                      <a:pt x="3284220" y="765104"/>
                      <a:pt x="3196590" y="766374"/>
                      <a:pt x="3117850" y="766374"/>
                    </a:cubicBezTo>
                    <a:cubicBezTo>
                      <a:pt x="3049270" y="767644"/>
                      <a:pt x="2987040" y="765104"/>
                      <a:pt x="2922270" y="767644"/>
                    </a:cubicBezTo>
                    <a:cubicBezTo>
                      <a:pt x="2854960" y="770184"/>
                      <a:pt x="2788920" y="781614"/>
                      <a:pt x="2720340" y="784154"/>
                    </a:cubicBezTo>
                    <a:cubicBezTo>
                      <a:pt x="2647950" y="787964"/>
                      <a:pt x="2575560" y="784154"/>
                      <a:pt x="2496820" y="784154"/>
                    </a:cubicBezTo>
                    <a:cubicBezTo>
                      <a:pt x="2406650" y="784154"/>
                      <a:pt x="2298700" y="784154"/>
                      <a:pt x="2209800" y="784154"/>
                    </a:cubicBezTo>
                    <a:cubicBezTo>
                      <a:pt x="2133600" y="784154"/>
                      <a:pt x="2068830" y="784154"/>
                      <a:pt x="1997710" y="784154"/>
                    </a:cubicBezTo>
                    <a:cubicBezTo>
                      <a:pt x="1924050" y="784154"/>
                      <a:pt x="1854200" y="784154"/>
                      <a:pt x="1775460" y="784154"/>
                    </a:cubicBezTo>
                    <a:cubicBezTo>
                      <a:pt x="1687830" y="784154"/>
                      <a:pt x="1583690" y="779074"/>
                      <a:pt x="1494790" y="785424"/>
                    </a:cubicBezTo>
                    <a:cubicBezTo>
                      <a:pt x="1416050" y="790504"/>
                      <a:pt x="1343660" y="812094"/>
                      <a:pt x="1271270" y="817174"/>
                    </a:cubicBezTo>
                    <a:cubicBezTo>
                      <a:pt x="1202690" y="823524"/>
                      <a:pt x="1143000" y="819714"/>
                      <a:pt x="1071880" y="819714"/>
                    </a:cubicBezTo>
                    <a:cubicBezTo>
                      <a:pt x="991870" y="820984"/>
                      <a:pt x="890270" y="824794"/>
                      <a:pt x="814070" y="819714"/>
                    </a:cubicBezTo>
                    <a:cubicBezTo>
                      <a:pt x="753110" y="817174"/>
                      <a:pt x="709930" y="804474"/>
                      <a:pt x="648970" y="801934"/>
                    </a:cubicBezTo>
                    <a:cubicBezTo>
                      <a:pt x="568960" y="798124"/>
                      <a:pt x="378460" y="805744"/>
                      <a:pt x="377190" y="805744"/>
                    </a:cubicBezTo>
                    <a:cubicBezTo>
                      <a:pt x="377190" y="805744"/>
                      <a:pt x="361950" y="805744"/>
                      <a:pt x="354330" y="805744"/>
                    </a:cubicBezTo>
                    <a:cubicBezTo>
                      <a:pt x="346710" y="805744"/>
                      <a:pt x="331470" y="805744"/>
                      <a:pt x="331470" y="805744"/>
                    </a:cubicBezTo>
                    <a:cubicBezTo>
                      <a:pt x="331470" y="805744"/>
                      <a:pt x="317500" y="801934"/>
                      <a:pt x="309880" y="799394"/>
                    </a:cubicBezTo>
                    <a:cubicBezTo>
                      <a:pt x="302260" y="798124"/>
                      <a:pt x="287020" y="794314"/>
                      <a:pt x="287020" y="794314"/>
                    </a:cubicBezTo>
                    <a:cubicBezTo>
                      <a:pt x="287020" y="794314"/>
                      <a:pt x="274320" y="786694"/>
                      <a:pt x="266700" y="782884"/>
                    </a:cubicBezTo>
                    <a:cubicBezTo>
                      <a:pt x="260350" y="779074"/>
                      <a:pt x="247650" y="772724"/>
                      <a:pt x="246380" y="771454"/>
                    </a:cubicBezTo>
                    <a:cubicBezTo>
                      <a:pt x="246380" y="771454"/>
                      <a:pt x="234950" y="761294"/>
                      <a:pt x="229870" y="756214"/>
                    </a:cubicBezTo>
                    <a:cubicBezTo>
                      <a:pt x="223520" y="751134"/>
                      <a:pt x="213360" y="740974"/>
                      <a:pt x="212090" y="740974"/>
                    </a:cubicBezTo>
                    <a:cubicBezTo>
                      <a:pt x="212090" y="740974"/>
                      <a:pt x="204470" y="728274"/>
                      <a:pt x="199390" y="721924"/>
                    </a:cubicBezTo>
                    <a:cubicBezTo>
                      <a:pt x="195580" y="715574"/>
                      <a:pt x="186690" y="704144"/>
                      <a:pt x="186690" y="702874"/>
                    </a:cubicBezTo>
                    <a:cubicBezTo>
                      <a:pt x="186690" y="702874"/>
                      <a:pt x="181610" y="688904"/>
                      <a:pt x="179070" y="681284"/>
                    </a:cubicBezTo>
                    <a:cubicBezTo>
                      <a:pt x="176530" y="674934"/>
                      <a:pt x="171450" y="660964"/>
                      <a:pt x="171450" y="659694"/>
                    </a:cubicBezTo>
                    <a:cubicBezTo>
                      <a:pt x="171450" y="659694"/>
                      <a:pt x="172720" y="650804"/>
                      <a:pt x="170180" y="648264"/>
                    </a:cubicBezTo>
                    <a:cubicBezTo>
                      <a:pt x="165100" y="644454"/>
                      <a:pt x="149860" y="646994"/>
                      <a:pt x="138430" y="643184"/>
                    </a:cubicBezTo>
                    <a:cubicBezTo>
                      <a:pt x="125730" y="640644"/>
                      <a:pt x="109220" y="633024"/>
                      <a:pt x="96520" y="626674"/>
                    </a:cubicBezTo>
                    <a:cubicBezTo>
                      <a:pt x="82550" y="619054"/>
                      <a:pt x="69850" y="608894"/>
                      <a:pt x="59690" y="598734"/>
                    </a:cubicBezTo>
                    <a:cubicBezTo>
                      <a:pt x="48260" y="588574"/>
                      <a:pt x="38100" y="575874"/>
                      <a:pt x="30480" y="563174"/>
                    </a:cubicBezTo>
                    <a:cubicBezTo>
                      <a:pt x="21590" y="550474"/>
                      <a:pt x="15240" y="536504"/>
                      <a:pt x="10160" y="522534"/>
                    </a:cubicBezTo>
                    <a:cubicBezTo>
                      <a:pt x="5080" y="508564"/>
                      <a:pt x="0" y="476814"/>
                      <a:pt x="0" y="476814"/>
                    </a:cubicBezTo>
                  </a:path>
                </a:pathLst>
              </a:custGeom>
              <a:solidFill>
                <a:srgbClr val="6EA095"/>
              </a:solidFill>
              <a:ln cap="sq">
                <a:noFill/>
                <a:prstDash val="solid"/>
                <a:miter/>
              </a:ln>
            </p:spPr>
            <p:txBody>
              <a:bodyPr/>
              <a:lstStyle/>
              <a:p>
                <a:endParaRPr lang="en-US"/>
              </a:p>
            </p:txBody>
          </p:sp>
        </p:grpSp>
        <p:grpSp>
          <p:nvGrpSpPr>
            <p:cNvPr id="17" name="Group 17"/>
            <p:cNvGrpSpPr/>
            <p:nvPr/>
          </p:nvGrpSpPr>
          <p:grpSpPr>
            <a:xfrm>
              <a:off x="6913880" y="6539230"/>
              <a:ext cx="8441690" cy="946150"/>
              <a:chOff x="0" y="0"/>
              <a:chExt cx="8441690" cy="946150"/>
            </a:xfrm>
          </p:grpSpPr>
          <p:sp>
            <p:nvSpPr>
              <p:cNvPr id="18" name="Freeform 18"/>
              <p:cNvSpPr/>
              <p:nvPr/>
            </p:nvSpPr>
            <p:spPr>
              <a:xfrm>
                <a:off x="50800" y="46672"/>
                <a:ext cx="8340414" cy="850448"/>
              </a:xfrm>
              <a:custGeom>
                <a:avLst/>
                <a:gdLst/>
                <a:ahLst/>
                <a:cxnLst/>
                <a:rect l="l" t="t" r="r" b="b"/>
                <a:pathLst>
                  <a:path w="8340414" h="850448">
                    <a:moveTo>
                      <a:pt x="119380" y="482918"/>
                    </a:moveTo>
                    <a:cubicBezTo>
                      <a:pt x="542290" y="345758"/>
                      <a:pt x="674370" y="335598"/>
                      <a:pt x="849630" y="326708"/>
                    </a:cubicBezTo>
                    <a:cubicBezTo>
                      <a:pt x="1112520" y="314008"/>
                      <a:pt x="1479550" y="343218"/>
                      <a:pt x="1838960" y="343218"/>
                    </a:cubicBezTo>
                    <a:cubicBezTo>
                      <a:pt x="2268220" y="344488"/>
                      <a:pt x="2998470" y="312738"/>
                      <a:pt x="3251200" y="325438"/>
                    </a:cubicBezTo>
                    <a:cubicBezTo>
                      <a:pt x="3343910" y="330518"/>
                      <a:pt x="3365500" y="343218"/>
                      <a:pt x="3440430" y="349568"/>
                    </a:cubicBezTo>
                    <a:cubicBezTo>
                      <a:pt x="3548380" y="357188"/>
                      <a:pt x="3708400" y="374968"/>
                      <a:pt x="3841750" y="363538"/>
                    </a:cubicBezTo>
                    <a:cubicBezTo>
                      <a:pt x="3976370" y="353378"/>
                      <a:pt x="4094480" y="297498"/>
                      <a:pt x="4244340" y="282258"/>
                    </a:cubicBezTo>
                    <a:cubicBezTo>
                      <a:pt x="4427220" y="263208"/>
                      <a:pt x="4640580" y="291148"/>
                      <a:pt x="4859020" y="280988"/>
                    </a:cubicBezTo>
                    <a:cubicBezTo>
                      <a:pt x="5110480" y="270828"/>
                      <a:pt x="5401310" y="250508"/>
                      <a:pt x="5669280" y="212408"/>
                    </a:cubicBezTo>
                    <a:cubicBezTo>
                      <a:pt x="5935980" y="174308"/>
                      <a:pt x="6242050" y="86678"/>
                      <a:pt x="6461760" y="52388"/>
                    </a:cubicBezTo>
                    <a:cubicBezTo>
                      <a:pt x="6614160" y="28258"/>
                      <a:pt x="6720840" y="14288"/>
                      <a:pt x="6855460" y="5398"/>
                    </a:cubicBezTo>
                    <a:cubicBezTo>
                      <a:pt x="6993890" y="-2222"/>
                      <a:pt x="7122160" y="-952"/>
                      <a:pt x="7278370" y="4128"/>
                    </a:cubicBezTo>
                    <a:cubicBezTo>
                      <a:pt x="7471410" y="13018"/>
                      <a:pt x="7780020" y="-7302"/>
                      <a:pt x="7924800" y="57468"/>
                    </a:cubicBezTo>
                    <a:cubicBezTo>
                      <a:pt x="8018780" y="100648"/>
                      <a:pt x="8107680" y="175578"/>
                      <a:pt x="8119110" y="242888"/>
                    </a:cubicBezTo>
                    <a:cubicBezTo>
                      <a:pt x="8129270" y="306388"/>
                      <a:pt x="8064500" y="401638"/>
                      <a:pt x="8013700" y="444818"/>
                    </a:cubicBezTo>
                    <a:cubicBezTo>
                      <a:pt x="7967980" y="485458"/>
                      <a:pt x="7913370" y="486728"/>
                      <a:pt x="7833360" y="507048"/>
                    </a:cubicBezTo>
                    <a:cubicBezTo>
                      <a:pt x="7684770" y="543878"/>
                      <a:pt x="7336790" y="597218"/>
                      <a:pt x="7179310" y="616268"/>
                    </a:cubicBezTo>
                    <a:cubicBezTo>
                      <a:pt x="7092950" y="626428"/>
                      <a:pt x="7065010" y="626428"/>
                      <a:pt x="6976110" y="630238"/>
                    </a:cubicBezTo>
                    <a:cubicBezTo>
                      <a:pt x="6809740" y="637858"/>
                      <a:pt x="6441440" y="626428"/>
                      <a:pt x="6256020" y="640398"/>
                    </a:cubicBezTo>
                    <a:cubicBezTo>
                      <a:pt x="6137910" y="649288"/>
                      <a:pt x="6082030" y="668338"/>
                      <a:pt x="5966460" y="681038"/>
                    </a:cubicBezTo>
                    <a:cubicBezTo>
                      <a:pt x="5798820" y="700088"/>
                      <a:pt x="5464810" y="729298"/>
                      <a:pt x="5344160" y="733108"/>
                    </a:cubicBezTo>
                    <a:cubicBezTo>
                      <a:pt x="5295900" y="733108"/>
                      <a:pt x="5273040" y="736918"/>
                      <a:pt x="5241290" y="729298"/>
                    </a:cubicBezTo>
                    <a:cubicBezTo>
                      <a:pt x="5210810" y="721678"/>
                      <a:pt x="5181600" y="707708"/>
                      <a:pt x="5160010" y="687388"/>
                    </a:cubicBezTo>
                    <a:cubicBezTo>
                      <a:pt x="5137150" y="668338"/>
                      <a:pt x="5116830" y="641668"/>
                      <a:pt x="5106670" y="613728"/>
                    </a:cubicBezTo>
                    <a:cubicBezTo>
                      <a:pt x="5095240" y="587058"/>
                      <a:pt x="5092700" y="548958"/>
                      <a:pt x="5093970" y="523558"/>
                    </a:cubicBezTo>
                    <a:cubicBezTo>
                      <a:pt x="5093970" y="505778"/>
                      <a:pt x="5096510" y="495618"/>
                      <a:pt x="5104130" y="479108"/>
                    </a:cubicBezTo>
                    <a:cubicBezTo>
                      <a:pt x="5113020" y="456248"/>
                      <a:pt x="5132070" y="423228"/>
                      <a:pt x="5153660" y="402908"/>
                    </a:cubicBezTo>
                    <a:cubicBezTo>
                      <a:pt x="5176520" y="382588"/>
                      <a:pt x="5210810" y="367348"/>
                      <a:pt x="5233670" y="358458"/>
                    </a:cubicBezTo>
                    <a:cubicBezTo>
                      <a:pt x="5251450" y="353378"/>
                      <a:pt x="5257800" y="353378"/>
                      <a:pt x="5279390" y="352108"/>
                    </a:cubicBezTo>
                    <a:cubicBezTo>
                      <a:pt x="5334000" y="350838"/>
                      <a:pt x="5452110" y="372428"/>
                      <a:pt x="5568950" y="381318"/>
                    </a:cubicBezTo>
                    <a:cubicBezTo>
                      <a:pt x="5744210" y="394018"/>
                      <a:pt x="5985510" y="404178"/>
                      <a:pt x="6231890" y="410528"/>
                    </a:cubicBezTo>
                    <a:cubicBezTo>
                      <a:pt x="6544310" y="419418"/>
                      <a:pt x="7024370" y="409258"/>
                      <a:pt x="7294880" y="418148"/>
                    </a:cubicBezTo>
                    <a:cubicBezTo>
                      <a:pt x="7463790" y="423228"/>
                      <a:pt x="7564120" y="439738"/>
                      <a:pt x="7703820" y="442278"/>
                    </a:cubicBezTo>
                    <a:cubicBezTo>
                      <a:pt x="7848600" y="444818"/>
                      <a:pt x="8069580" y="427038"/>
                      <a:pt x="8149590" y="433388"/>
                    </a:cubicBezTo>
                    <a:cubicBezTo>
                      <a:pt x="8180070" y="434658"/>
                      <a:pt x="8191500" y="435928"/>
                      <a:pt x="8210550" y="442278"/>
                    </a:cubicBezTo>
                    <a:cubicBezTo>
                      <a:pt x="8229600" y="449898"/>
                      <a:pt x="8248650" y="460058"/>
                      <a:pt x="8265160" y="471488"/>
                    </a:cubicBezTo>
                    <a:cubicBezTo>
                      <a:pt x="8281670" y="484188"/>
                      <a:pt x="8295640" y="499428"/>
                      <a:pt x="8307070" y="515938"/>
                    </a:cubicBezTo>
                    <a:cubicBezTo>
                      <a:pt x="8318500" y="533718"/>
                      <a:pt x="8328660" y="552768"/>
                      <a:pt x="8333740" y="571818"/>
                    </a:cubicBezTo>
                    <a:cubicBezTo>
                      <a:pt x="8338820" y="592138"/>
                      <a:pt x="8341360" y="613728"/>
                      <a:pt x="8340090" y="634048"/>
                    </a:cubicBezTo>
                    <a:cubicBezTo>
                      <a:pt x="8338820" y="654368"/>
                      <a:pt x="8335010" y="674688"/>
                      <a:pt x="8327390" y="693738"/>
                    </a:cubicBezTo>
                    <a:cubicBezTo>
                      <a:pt x="8319770" y="712788"/>
                      <a:pt x="8308340" y="730568"/>
                      <a:pt x="8295640" y="747078"/>
                    </a:cubicBezTo>
                    <a:cubicBezTo>
                      <a:pt x="8282940" y="762318"/>
                      <a:pt x="8266430" y="776288"/>
                      <a:pt x="8248650" y="786448"/>
                    </a:cubicBezTo>
                    <a:cubicBezTo>
                      <a:pt x="8230870" y="796608"/>
                      <a:pt x="8210550" y="805498"/>
                      <a:pt x="8191500" y="809308"/>
                    </a:cubicBezTo>
                    <a:cubicBezTo>
                      <a:pt x="8171180" y="814388"/>
                      <a:pt x="8149590" y="815658"/>
                      <a:pt x="8129270" y="813118"/>
                    </a:cubicBezTo>
                    <a:cubicBezTo>
                      <a:pt x="8110220" y="810578"/>
                      <a:pt x="8088630" y="805498"/>
                      <a:pt x="8070850" y="796608"/>
                    </a:cubicBezTo>
                    <a:cubicBezTo>
                      <a:pt x="8051800" y="787718"/>
                      <a:pt x="8034020" y="776288"/>
                      <a:pt x="8018780" y="762318"/>
                    </a:cubicBezTo>
                    <a:cubicBezTo>
                      <a:pt x="8004810" y="748348"/>
                      <a:pt x="7990840" y="730568"/>
                      <a:pt x="7981950" y="712788"/>
                    </a:cubicBezTo>
                    <a:cubicBezTo>
                      <a:pt x="7971790" y="695008"/>
                      <a:pt x="7965440" y="674688"/>
                      <a:pt x="7961630" y="654368"/>
                    </a:cubicBezTo>
                    <a:cubicBezTo>
                      <a:pt x="7959090" y="634048"/>
                      <a:pt x="7959090" y="612458"/>
                      <a:pt x="7961630" y="593408"/>
                    </a:cubicBezTo>
                    <a:cubicBezTo>
                      <a:pt x="7965440" y="573088"/>
                      <a:pt x="7971790" y="552768"/>
                      <a:pt x="7981950" y="534988"/>
                    </a:cubicBezTo>
                    <a:cubicBezTo>
                      <a:pt x="7990840" y="517208"/>
                      <a:pt x="8004810" y="499428"/>
                      <a:pt x="8018780" y="485458"/>
                    </a:cubicBezTo>
                    <a:cubicBezTo>
                      <a:pt x="8034020" y="471488"/>
                      <a:pt x="8051800" y="458788"/>
                      <a:pt x="8069580" y="451168"/>
                    </a:cubicBezTo>
                    <a:cubicBezTo>
                      <a:pt x="8088630" y="442278"/>
                      <a:pt x="8108950" y="435928"/>
                      <a:pt x="8129270" y="434658"/>
                    </a:cubicBezTo>
                    <a:cubicBezTo>
                      <a:pt x="8149590" y="432118"/>
                      <a:pt x="8171180" y="433388"/>
                      <a:pt x="8190230" y="437198"/>
                    </a:cubicBezTo>
                    <a:cubicBezTo>
                      <a:pt x="8210550" y="442278"/>
                      <a:pt x="8230870" y="449898"/>
                      <a:pt x="8248650" y="460058"/>
                    </a:cubicBezTo>
                    <a:cubicBezTo>
                      <a:pt x="8265160" y="470218"/>
                      <a:pt x="8281670" y="484188"/>
                      <a:pt x="8295640" y="499428"/>
                    </a:cubicBezTo>
                    <a:cubicBezTo>
                      <a:pt x="8308340" y="515938"/>
                      <a:pt x="8319770" y="533718"/>
                      <a:pt x="8327390" y="552768"/>
                    </a:cubicBezTo>
                    <a:cubicBezTo>
                      <a:pt x="8335010" y="571818"/>
                      <a:pt x="8338820" y="592138"/>
                      <a:pt x="8340090" y="612458"/>
                    </a:cubicBezTo>
                    <a:cubicBezTo>
                      <a:pt x="8341360" y="632778"/>
                      <a:pt x="8338820" y="654368"/>
                      <a:pt x="8333740" y="674688"/>
                    </a:cubicBezTo>
                    <a:cubicBezTo>
                      <a:pt x="8328660" y="693738"/>
                      <a:pt x="8319770" y="714058"/>
                      <a:pt x="8308340" y="730568"/>
                    </a:cubicBezTo>
                    <a:cubicBezTo>
                      <a:pt x="8296910" y="747078"/>
                      <a:pt x="8281670" y="762318"/>
                      <a:pt x="8265160" y="775018"/>
                    </a:cubicBezTo>
                    <a:cubicBezTo>
                      <a:pt x="8249920" y="787718"/>
                      <a:pt x="8239760" y="796608"/>
                      <a:pt x="8210550" y="804228"/>
                    </a:cubicBezTo>
                    <a:cubicBezTo>
                      <a:pt x="8125460" y="827088"/>
                      <a:pt x="7839710" y="824548"/>
                      <a:pt x="7672070" y="823278"/>
                    </a:cubicBezTo>
                    <a:cubicBezTo>
                      <a:pt x="7528560" y="820738"/>
                      <a:pt x="7435850" y="802958"/>
                      <a:pt x="7269480" y="797878"/>
                    </a:cubicBezTo>
                    <a:cubicBezTo>
                      <a:pt x="7001510" y="788988"/>
                      <a:pt x="6530340" y="800418"/>
                      <a:pt x="6217920" y="791528"/>
                    </a:cubicBezTo>
                    <a:cubicBezTo>
                      <a:pt x="5967730" y="785178"/>
                      <a:pt x="5722620" y="775018"/>
                      <a:pt x="5543550" y="761048"/>
                    </a:cubicBezTo>
                    <a:cubicBezTo>
                      <a:pt x="5421630" y="752158"/>
                      <a:pt x="5295900" y="741998"/>
                      <a:pt x="5241290" y="729298"/>
                    </a:cubicBezTo>
                    <a:cubicBezTo>
                      <a:pt x="5219700" y="724218"/>
                      <a:pt x="5213350" y="721678"/>
                      <a:pt x="5198110" y="712788"/>
                    </a:cubicBezTo>
                    <a:cubicBezTo>
                      <a:pt x="5176520" y="701358"/>
                      <a:pt x="5146040" y="678498"/>
                      <a:pt x="5128260" y="654368"/>
                    </a:cubicBezTo>
                    <a:cubicBezTo>
                      <a:pt x="5111750" y="630238"/>
                      <a:pt x="5099050" y="598488"/>
                      <a:pt x="5093970" y="569278"/>
                    </a:cubicBezTo>
                    <a:cubicBezTo>
                      <a:pt x="5090160" y="540068"/>
                      <a:pt x="5093970" y="507048"/>
                      <a:pt x="5104130" y="479108"/>
                    </a:cubicBezTo>
                    <a:cubicBezTo>
                      <a:pt x="5114290" y="451168"/>
                      <a:pt x="5132070" y="423228"/>
                      <a:pt x="5153660" y="402908"/>
                    </a:cubicBezTo>
                    <a:cubicBezTo>
                      <a:pt x="5176520" y="382588"/>
                      <a:pt x="5191760" y="371158"/>
                      <a:pt x="5233670" y="358458"/>
                    </a:cubicBezTo>
                    <a:cubicBezTo>
                      <a:pt x="5358130" y="321628"/>
                      <a:pt x="5829300" y="316548"/>
                      <a:pt x="6009640" y="294958"/>
                    </a:cubicBezTo>
                    <a:cubicBezTo>
                      <a:pt x="6107430" y="283528"/>
                      <a:pt x="6137910" y="268288"/>
                      <a:pt x="6234430" y="259398"/>
                    </a:cubicBezTo>
                    <a:cubicBezTo>
                      <a:pt x="6404610" y="245428"/>
                      <a:pt x="6767830" y="258128"/>
                      <a:pt x="6946900" y="250508"/>
                    </a:cubicBezTo>
                    <a:cubicBezTo>
                      <a:pt x="7056120" y="246698"/>
                      <a:pt x="7112000" y="245428"/>
                      <a:pt x="7208520" y="233998"/>
                    </a:cubicBezTo>
                    <a:cubicBezTo>
                      <a:pt x="7331710" y="217488"/>
                      <a:pt x="7520940" y="132398"/>
                      <a:pt x="7627620" y="153988"/>
                    </a:cubicBezTo>
                    <a:cubicBezTo>
                      <a:pt x="7701280" y="167958"/>
                      <a:pt x="7750810" y="217488"/>
                      <a:pt x="7799070" y="264478"/>
                    </a:cubicBezTo>
                    <a:cubicBezTo>
                      <a:pt x="7848600" y="311468"/>
                      <a:pt x="7938770" y="405448"/>
                      <a:pt x="7919720" y="438468"/>
                    </a:cubicBezTo>
                    <a:cubicBezTo>
                      <a:pt x="7884160" y="500698"/>
                      <a:pt x="7432040" y="391478"/>
                      <a:pt x="7227570" y="385128"/>
                    </a:cubicBezTo>
                    <a:cubicBezTo>
                      <a:pt x="7066280" y="381318"/>
                      <a:pt x="6938010" y="383858"/>
                      <a:pt x="6791960" y="396558"/>
                    </a:cubicBezTo>
                    <a:cubicBezTo>
                      <a:pt x="6643370" y="409258"/>
                      <a:pt x="6503670" y="432118"/>
                      <a:pt x="6346190" y="461328"/>
                    </a:cubicBezTo>
                    <a:cubicBezTo>
                      <a:pt x="6164580" y="495618"/>
                      <a:pt x="5977890" y="557848"/>
                      <a:pt x="5768340" y="590868"/>
                    </a:cubicBezTo>
                    <a:cubicBezTo>
                      <a:pt x="5524500" y="628968"/>
                      <a:pt x="5213350" y="651828"/>
                      <a:pt x="4964430" y="661988"/>
                    </a:cubicBezTo>
                    <a:cubicBezTo>
                      <a:pt x="4749800" y="672148"/>
                      <a:pt x="4508500" y="655638"/>
                      <a:pt x="4362450" y="661988"/>
                    </a:cubicBezTo>
                    <a:cubicBezTo>
                      <a:pt x="4278630" y="665798"/>
                      <a:pt x="4241800" y="670878"/>
                      <a:pt x="4164330" y="681038"/>
                    </a:cubicBezTo>
                    <a:cubicBezTo>
                      <a:pt x="4057650" y="695008"/>
                      <a:pt x="3924300" y="743268"/>
                      <a:pt x="3780790" y="750888"/>
                    </a:cubicBezTo>
                    <a:cubicBezTo>
                      <a:pt x="3602990" y="761048"/>
                      <a:pt x="3411220" y="715328"/>
                      <a:pt x="3175000" y="706438"/>
                    </a:cubicBezTo>
                    <a:cubicBezTo>
                      <a:pt x="2846070" y="695008"/>
                      <a:pt x="2286000" y="700088"/>
                      <a:pt x="1990090" y="706438"/>
                    </a:cubicBezTo>
                    <a:cubicBezTo>
                      <a:pt x="1813560" y="710248"/>
                      <a:pt x="1731010" y="724218"/>
                      <a:pt x="1567180" y="724218"/>
                    </a:cubicBezTo>
                    <a:cubicBezTo>
                      <a:pt x="1342390" y="725488"/>
                      <a:pt x="985520" y="677228"/>
                      <a:pt x="768350" y="698818"/>
                    </a:cubicBezTo>
                    <a:cubicBezTo>
                      <a:pt x="613410" y="714058"/>
                      <a:pt x="476250" y="759778"/>
                      <a:pt x="375920" y="788988"/>
                    </a:cubicBezTo>
                    <a:cubicBezTo>
                      <a:pt x="311150" y="809308"/>
                      <a:pt x="256540" y="841058"/>
                      <a:pt x="218440" y="847408"/>
                    </a:cubicBezTo>
                    <a:cubicBezTo>
                      <a:pt x="199390" y="851218"/>
                      <a:pt x="190500" y="851218"/>
                      <a:pt x="172720" y="848678"/>
                    </a:cubicBezTo>
                    <a:cubicBezTo>
                      <a:pt x="148590" y="844868"/>
                      <a:pt x="107950" y="830898"/>
                      <a:pt x="86360" y="818198"/>
                    </a:cubicBezTo>
                    <a:cubicBezTo>
                      <a:pt x="71120" y="810578"/>
                      <a:pt x="62230" y="800418"/>
                      <a:pt x="52070" y="788988"/>
                    </a:cubicBezTo>
                    <a:cubicBezTo>
                      <a:pt x="41910" y="777558"/>
                      <a:pt x="31750" y="767398"/>
                      <a:pt x="24130" y="752158"/>
                    </a:cubicBezTo>
                    <a:cubicBezTo>
                      <a:pt x="13970" y="729298"/>
                      <a:pt x="1270" y="693738"/>
                      <a:pt x="0" y="664528"/>
                    </a:cubicBezTo>
                    <a:cubicBezTo>
                      <a:pt x="0" y="634048"/>
                      <a:pt x="7620" y="601028"/>
                      <a:pt x="20320" y="575628"/>
                    </a:cubicBezTo>
                    <a:cubicBezTo>
                      <a:pt x="33020" y="548958"/>
                      <a:pt x="59690" y="521018"/>
                      <a:pt x="78740" y="505778"/>
                    </a:cubicBezTo>
                    <a:cubicBezTo>
                      <a:pt x="92710" y="494348"/>
                      <a:pt x="119380" y="482918"/>
                      <a:pt x="119380" y="482918"/>
                    </a:cubicBezTo>
                  </a:path>
                </a:pathLst>
              </a:custGeom>
              <a:solidFill>
                <a:srgbClr val="6EA095"/>
              </a:solidFill>
              <a:ln cap="sq">
                <a:noFill/>
                <a:prstDash val="solid"/>
                <a:miter/>
              </a:ln>
            </p:spPr>
            <p:txBody>
              <a:bodyPr/>
              <a:lstStyle/>
              <a:p>
                <a:endParaRPr lang="en-US"/>
              </a:p>
            </p:txBody>
          </p:sp>
        </p:grpSp>
        <p:grpSp>
          <p:nvGrpSpPr>
            <p:cNvPr id="19" name="Group 19"/>
            <p:cNvGrpSpPr/>
            <p:nvPr/>
          </p:nvGrpSpPr>
          <p:grpSpPr>
            <a:xfrm>
              <a:off x="1468120" y="6753860"/>
              <a:ext cx="7231380" cy="767080"/>
              <a:chOff x="0" y="0"/>
              <a:chExt cx="7231380" cy="767080"/>
            </a:xfrm>
          </p:grpSpPr>
          <p:sp>
            <p:nvSpPr>
              <p:cNvPr id="20" name="Freeform 20"/>
              <p:cNvSpPr/>
              <p:nvPr/>
            </p:nvSpPr>
            <p:spPr>
              <a:xfrm>
                <a:off x="46500" y="49762"/>
                <a:ext cx="7134313" cy="666915"/>
              </a:xfrm>
              <a:custGeom>
                <a:avLst/>
                <a:gdLst/>
                <a:ahLst/>
                <a:cxnLst/>
                <a:rect l="l" t="t" r="r" b="b"/>
                <a:pathLst>
                  <a:path w="7134313" h="666915">
                    <a:moveTo>
                      <a:pt x="80500" y="321078"/>
                    </a:moveTo>
                    <a:cubicBezTo>
                      <a:pt x="193530" y="248688"/>
                      <a:pt x="260840" y="211858"/>
                      <a:pt x="335770" y="190268"/>
                    </a:cubicBezTo>
                    <a:cubicBezTo>
                      <a:pt x="438640" y="162328"/>
                      <a:pt x="615170" y="169948"/>
                      <a:pt x="716770" y="144548"/>
                    </a:cubicBezTo>
                    <a:cubicBezTo>
                      <a:pt x="789160" y="125498"/>
                      <a:pt x="832340" y="81048"/>
                      <a:pt x="895840" y="73428"/>
                    </a:cubicBezTo>
                    <a:cubicBezTo>
                      <a:pt x="964420" y="65808"/>
                      <a:pt x="1048240" y="89938"/>
                      <a:pt x="1118090" y="106448"/>
                    </a:cubicBezTo>
                    <a:cubicBezTo>
                      <a:pt x="1182860" y="122958"/>
                      <a:pt x="1237470" y="157248"/>
                      <a:pt x="1302240" y="168678"/>
                    </a:cubicBezTo>
                    <a:cubicBezTo>
                      <a:pt x="1368280" y="181378"/>
                      <a:pt x="1429240" y="177568"/>
                      <a:pt x="1509250" y="180108"/>
                    </a:cubicBezTo>
                    <a:cubicBezTo>
                      <a:pt x="1622280" y="182648"/>
                      <a:pt x="1765790" y="188998"/>
                      <a:pt x="1913110" y="180108"/>
                    </a:cubicBezTo>
                    <a:cubicBezTo>
                      <a:pt x="2090910" y="167408"/>
                      <a:pt x="2346180" y="107718"/>
                      <a:pt x="2502390" y="100098"/>
                    </a:cubicBezTo>
                    <a:cubicBezTo>
                      <a:pt x="2603990" y="95018"/>
                      <a:pt x="2673840" y="98828"/>
                      <a:pt x="2755120" y="108988"/>
                    </a:cubicBezTo>
                    <a:cubicBezTo>
                      <a:pt x="2832590" y="117878"/>
                      <a:pt x="2907520" y="144548"/>
                      <a:pt x="2981180" y="155978"/>
                    </a:cubicBezTo>
                    <a:cubicBezTo>
                      <a:pt x="3049760" y="164868"/>
                      <a:pt x="3104370" y="167408"/>
                      <a:pt x="3183110" y="171218"/>
                    </a:cubicBezTo>
                    <a:cubicBezTo>
                      <a:pt x="3293600" y="175028"/>
                      <a:pt x="3452350" y="181378"/>
                      <a:pt x="3586970" y="171218"/>
                    </a:cubicBezTo>
                    <a:cubicBezTo>
                      <a:pt x="3720320" y="159788"/>
                      <a:pt x="3853670" y="116608"/>
                      <a:pt x="3985750" y="107718"/>
                    </a:cubicBezTo>
                    <a:cubicBezTo>
                      <a:pt x="4117830" y="100098"/>
                      <a:pt x="4270230" y="108988"/>
                      <a:pt x="4380720" y="116608"/>
                    </a:cubicBezTo>
                    <a:cubicBezTo>
                      <a:pt x="4460730" y="122958"/>
                      <a:pt x="4520420" y="143278"/>
                      <a:pt x="4589000" y="144548"/>
                    </a:cubicBezTo>
                    <a:cubicBezTo>
                      <a:pt x="4655040" y="145818"/>
                      <a:pt x="4721080" y="135658"/>
                      <a:pt x="4785850" y="125498"/>
                    </a:cubicBezTo>
                    <a:cubicBezTo>
                      <a:pt x="4850620" y="116608"/>
                      <a:pt x="4912850" y="105178"/>
                      <a:pt x="4975080" y="87398"/>
                    </a:cubicBezTo>
                    <a:cubicBezTo>
                      <a:pt x="5037310" y="68348"/>
                      <a:pt x="5094460" y="26438"/>
                      <a:pt x="5157960" y="11198"/>
                    </a:cubicBezTo>
                    <a:cubicBezTo>
                      <a:pt x="5224000" y="-2772"/>
                      <a:pt x="5277340" y="-232"/>
                      <a:pt x="5366240" y="1038"/>
                    </a:cubicBezTo>
                    <a:cubicBezTo>
                      <a:pt x="5522450" y="4848"/>
                      <a:pt x="5859000" y="54378"/>
                      <a:pt x="6012670" y="61998"/>
                    </a:cubicBezTo>
                    <a:cubicBezTo>
                      <a:pt x="6096490" y="67078"/>
                      <a:pt x="6139670" y="58188"/>
                      <a:pt x="6206980" y="63268"/>
                    </a:cubicBezTo>
                    <a:cubicBezTo>
                      <a:pt x="6283180" y="69618"/>
                      <a:pt x="6350490" y="79778"/>
                      <a:pt x="6447010" y="97558"/>
                    </a:cubicBezTo>
                    <a:cubicBezTo>
                      <a:pt x="6599410" y="125498"/>
                      <a:pt x="6949930" y="196618"/>
                      <a:pt x="7028670" y="229638"/>
                    </a:cubicBezTo>
                    <a:cubicBezTo>
                      <a:pt x="7050260" y="239798"/>
                      <a:pt x="7054070" y="243608"/>
                      <a:pt x="7066770" y="255038"/>
                    </a:cubicBezTo>
                    <a:cubicBezTo>
                      <a:pt x="7084550" y="272818"/>
                      <a:pt x="7109950" y="302028"/>
                      <a:pt x="7120110" y="328698"/>
                    </a:cubicBezTo>
                    <a:cubicBezTo>
                      <a:pt x="7131540" y="356638"/>
                      <a:pt x="7135350" y="394738"/>
                      <a:pt x="7134080" y="418868"/>
                    </a:cubicBezTo>
                    <a:cubicBezTo>
                      <a:pt x="7132810" y="436648"/>
                      <a:pt x="7131540" y="448078"/>
                      <a:pt x="7123920" y="464588"/>
                    </a:cubicBezTo>
                    <a:cubicBezTo>
                      <a:pt x="7115030" y="487448"/>
                      <a:pt x="7095980" y="520468"/>
                      <a:pt x="7074390" y="540788"/>
                    </a:cubicBezTo>
                    <a:cubicBezTo>
                      <a:pt x="7052800" y="559838"/>
                      <a:pt x="7032480" y="573808"/>
                      <a:pt x="6994380" y="585238"/>
                    </a:cubicBezTo>
                    <a:cubicBezTo>
                      <a:pt x="6923260" y="604288"/>
                      <a:pt x="6814040" y="594128"/>
                      <a:pt x="6661640" y="596668"/>
                    </a:cubicBezTo>
                    <a:cubicBezTo>
                      <a:pt x="6330170" y="600478"/>
                      <a:pt x="5486890" y="605558"/>
                      <a:pt x="5084300" y="587778"/>
                    </a:cubicBezTo>
                    <a:cubicBezTo>
                      <a:pt x="4832840" y="576348"/>
                      <a:pt x="4647420" y="558568"/>
                      <a:pt x="4472160" y="535708"/>
                    </a:cubicBezTo>
                    <a:cubicBezTo>
                      <a:pt x="4341350" y="517928"/>
                      <a:pt x="4199110" y="505228"/>
                      <a:pt x="4129260" y="474748"/>
                    </a:cubicBezTo>
                    <a:cubicBezTo>
                      <a:pt x="4092430" y="458238"/>
                      <a:pt x="4073380" y="437918"/>
                      <a:pt x="4055600" y="418868"/>
                    </a:cubicBezTo>
                    <a:cubicBezTo>
                      <a:pt x="4044170" y="406168"/>
                      <a:pt x="4037820" y="397278"/>
                      <a:pt x="4031470" y="380768"/>
                    </a:cubicBezTo>
                    <a:cubicBezTo>
                      <a:pt x="4022580" y="357908"/>
                      <a:pt x="4012420" y="321078"/>
                      <a:pt x="4013690" y="290598"/>
                    </a:cubicBezTo>
                    <a:cubicBezTo>
                      <a:pt x="4014960" y="261388"/>
                      <a:pt x="4028930" y="225828"/>
                      <a:pt x="4039090" y="204238"/>
                    </a:cubicBezTo>
                    <a:cubicBezTo>
                      <a:pt x="4047980" y="187728"/>
                      <a:pt x="4054330" y="178838"/>
                      <a:pt x="4067030" y="167408"/>
                    </a:cubicBezTo>
                    <a:cubicBezTo>
                      <a:pt x="4086080" y="149628"/>
                      <a:pt x="4108940" y="129308"/>
                      <a:pt x="4144500" y="119148"/>
                    </a:cubicBezTo>
                    <a:cubicBezTo>
                      <a:pt x="4206730" y="98828"/>
                      <a:pt x="4314680" y="116608"/>
                      <a:pt x="4426440" y="107718"/>
                    </a:cubicBezTo>
                    <a:cubicBezTo>
                      <a:pt x="4591540" y="95018"/>
                      <a:pt x="4887450" y="45488"/>
                      <a:pt x="5039850" y="36598"/>
                    </a:cubicBezTo>
                    <a:cubicBezTo>
                      <a:pt x="5130020" y="31518"/>
                      <a:pt x="5184630" y="31518"/>
                      <a:pt x="5255750" y="36598"/>
                    </a:cubicBezTo>
                    <a:cubicBezTo>
                      <a:pt x="5325600" y="41678"/>
                      <a:pt x="5395450" y="46758"/>
                      <a:pt x="5462760" y="65808"/>
                    </a:cubicBezTo>
                    <a:cubicBezTo>
                      <a:pt x="5532610" y="84858"/>
                      <a:pt x="5613890" y="122958"/>
                      <a:pt x="5664690" y="150898"/>
                    </a:cubicBezTo>
                    <a:cubicBezTo>
                      <a:pt x="5697710" y="168678"/>
                      <a:pt x="5724380" y="183918"/>
                      <a:pt x="5743430" y="204238"/>
                    </a:cubicBezTo>
                    <a:cubicBezTo>
                      <a:pt x="5759940" y="219478"/>
                      <a:pt x="5770100" y="235988"/>
                      <a:pt x="5778990" y="255038"/>
                    </a:cubicBezTo>
                    <a:cubicBezTo>
                      <a:pt x="5786610" y="272818"/>
                      <a:pt x="5792960" y="294408"/>
                      <a:pt x="5794230" y="314728"/>
                    </a:cubicBezTo>
                    <a:cubicBezTo>
                      <a:pt x="5796770" y="335048"/>
                      <a:pt x="5795500" y="356638"/>
                      <a:pt x="5791690" y="375688"/>
                    </a:cubicBezTo>
                    <a:cubicBezTo>
                      <a:pt x="5786610" y="396008"/>
                      <a:pt x="5778990" y="415058"/>
                      <a:pt x="5768830" y="432838"/>
                    </a:cubicBezTo>
                    <a:cubicBezTo>
                      <a:pt x="5757400" y="450618"/>
                      <a:pt x="5743430" y="467128"/>
                      <a:pt x="5728190" y="479828"/>
                    </a:cubicBezTo>
                    <a:cubicBezTo>
                      <a:pt x="5712950" y="492528"/>
                      <a:pt x="5693900" y="503958"/>
                      <a:pt x="5676120" y="511578"/>
                    </a:cubicBezTo>
                    <a:cubicBezTo>
                      <a:pt x="5657070" y="519198"/>
                      <a:pt x="5635480" y="523008"/>
                      <a:pt x="5615160" y="524278"/>
                    </a:cubicBezTo>
                    <a:cubicBezTo>
                      <a:pt x="5594840" y="525548"/>
                      <a:pt x="5573250" y="523008"/>
                      <a:pt x="5554200" y="517928"/>
                    </a:cubicBezTo>
                    <a:cubicBezTo>
                      <a:pt x="5533880" y="512848"/>
                      <a:pt x="5514830" y="502688"/>
                      <a:pt x="5498320" y="491258"/>
                    </a:cubicBezTo>
                    <a:cubicBezTo>
                      <a:pt x="5481810" y="479828"/>
                      <a:pt x="5465300" y="465858"/>
                      <a:pt x="5453870" y="449348"/>
                    </a:cubicBezTo>
                    <a:cubicBezTo>
                      <a:pt x="5441170" y="432838"/>
                      <a:pt x="5431010" y="413788"/>
                      <a:pt x="5424660" y="394738"/>
                    </a:cubicBezTo>
                    <a:cubicBezTo>
                      <a:pt x="5418310" y="375688"/>
                      <a:pt x="5414500" y="354098"/>
                      <a:pt x="5414500" y="333778"/>
                    </a:cubicBezTo>
                    <a:cubicBezTo>
                      <a:pt x="5414500" y="313458"/>
                      <a:pt x="5418310" y="291868"/>
                      <a:pt x="5424660" y="272818"/>
                    </a:cubicBezTo>
                    <a:cubicBezTo>
                      <a:pt x="5431010" y="253768"/>
                      <a:pt x="5441170" y="234718"/>
                      <a:pt x="5453870" y="218208"/>
                    </a:cubicBezTo>
                    <a:cubicBezTo>
                      <a:pt x="5466570" y="202968"/>
                      <a:pt x="5481810" y="187728"/>
                      <a:pt x="5498320" y="176298"/>
                    </a:cubicBezTo>
                    <a:cubicBezTo>
                      <a:pt x="5516100" y="164868"/>
                      <a:pt x="5535150" y="155978"/>
                      <a:pt x="5555470" y="150898"/>
                    </a:cubicBezTo>
                    <a:cubicBezTo>
                      <a:pt x="5574520" y="145818"/>
                      <a:pt x="5596110" y="143278"/>
                      <a:pt x="5616430" y="144548"/>
                    </a:cubicBezTo>
                    <a:cubicBezTo>
                      <a:pt x="5636750" y="145818"/>
                      <a:pt x="5657070" y="149628"/>
                      <a:pt x="5676120" y="157248"/>
                    </a:cubicBezTo>
                    <a:cubicBezTo>
                      <a:pt x="5695170" y="164868"/>
                      <a:pt x="5714220" y="176298"/>
                      <a:pt x="5729460" y="188998"/>
                    </a:cubicBezTo>
                    <a:cubicBezTo>
                      <a:pt x="5744700" y="202968"/>
                      <a:pt x="5758670" y="219478"/>
                      <a:pt x="5768830" y="235988"/>
                    </a:cubicBezTo>
                    <a:cubicBezTo>
                      <a:pt x="5778990" y="253768"/>
                      <a:pt x="5787880" y="274088"/>
                      <a:pt x="5791690" y="294408"/>
                    </a:cubicBezTo>
                    <a:cubicBezTo>
                      <a:pt x="5795500" y="313458"/>
                      <a:pt x="5796770" y="335048"/>
                      <a:pt x="5794230" y="355368"/>
                    </a:cubicBezTo>
                    <a:cubicBezTo>
                      <a:pt x="5792960" y="375688"/>
                      <a:pt x="5786610" y="396008"/>
                      <a:pt x="5777720" y="415058"/>
                    </a:cubicBezTo>
                    <a:cubicBezTo>
                      <a:pt x="5770100" y="432838"/>
                      <a:pt x="5757400" y="450618"/>
                      <a:pt x="5743430" y="465858"/>
                    </a:cubicBezTo>
                    <a:cubicBezTo>
                      <a:pt x="5729460" y="479828"/>
                      <a:pt x="5711680" y="493798"/>
                      <a:pt x="5693900" y="502688"/>
                    </a:cubicBezTo>
                    <a:cubicBezTo>
                      <a:pt x="5676120" y="512848"/>
                      <a:pt x="5655800" y="519198"/>
                      <a:pt x="5635480" y="523008"/>
                    </a:cubicBezTo>
                    <a:cubicBezTo>
                      <a:pt x="5615160" y="525548"/>
                      <a:pt x="5593570" y="525548"/>
                      <a:pt x="5574520" y="521738"/>
                    </a:cubicBezTo>
                    <a:cubicBezTo>
                      <a:pt x="5554200" y="519198"/>
                      <a:pt x="5535150" y="512848"/>
                      <a:pt x="5516100" y="502688"/>
                    </a:cubicBezTo>
                    <a:cubicBezTo>
                      <a:pt x="5491970" y="489988"/>
                      <a:pt x="5475460" y="462048"/>
                      <a:pt x="5441170" y="449348"/>
                    </a:cubicBezTo>
                    <a:cubicBezTo>
                      <a:pt x="5385290" y="426488"/>
                      <a:pt x="5291310" y="421408"/>
                      <a:pt x="5201140" y="417598"/>
                    </a:cubicBezTo>
                    <a:cubicBezTo>
                      <a:pt x="5086840" y="412518"/>
                      <a:pt x="4920470" y="420138"/>
                      <a:pt x="4808710" y="432838"/>
                    </a:cubicBezTo>
                    <a:cubicBezTo>
                      <a:pt x="4722350" y="442998"/>
                      <a:pt x="4657580" y="464588"/>
                      <a:pt x="4583920" y="474748"/>
                    </a:cubicBezTo>
                    <a:cubicBezTo>
                      <a:pt x="4512800" y="483638"/>
                      <a:pt x="4445490" y="487448"/>
                      <a:pt x="4375640" y="488718"/>
                    </a:cubicBezTo>
                    <a:cubicBezTo>
                      <a:pt x="4308330" y="491258"/>
                      <a:pt x="4215620" y="493798"/>
                      <a:pt x="4172440" y="487448"/>
                    </a:cubicBezTo>
                    <a:cubicBezTo>
                      <a:pt x="4152120" y="484908"/>
                      <a:pt x="4143230" y="481098"/>
                      <a:pt x="4129260" y="474748"/>
                    </a:cubicBezTo>
                    <a:cubicBezTo>
                      <a:pt x="4115290" y="468398"/>
                      <a:pt x="4102590" y="463318"/>
                      <a:pt x="4088620" y="451888"/>
                    </a:cubicBezTo>
                    <a:cubicBezTo>
                      <a:pt x="4070840" y="435378"/>
                      <a:pt x="4044170" y="407438"/>
                      <a:pt x="4031470" y="380768"/>
                    </a:cubicBezTo>
                    <a:cubicBezTo>
                      <a:pt x="4018770" y="354098"/>
                      <a:pt x="4013690" y="315998"/>
                      <a:pt x="4013690" y="290598"/>
                    </a:cubicBezTo>
                    <a:cubicBezTo>
                      <a:pt x="4013690" y="274088"/>
                      <a:pt x="4014960" y="262658"/>
                      <a:pt x="4021310" y="246148"/>
                    </a:cubicBezTo>
                    <a:cubicBezTo>
                      <a:pt x="4030200" y="222018"/>
                      <a:pt x="4046710" y="187728"/>
                      <a:pt x="4067030" y="167408"/>
                    </a:cubicBezTo>
                    <a:cubicBezTo>
                      <a:pt x="4087350" y="145818"/>
                      <a:pt x="4121640" y="128038"/>
                      <a:pt x="4144500" y="119148"/>
                    </a:cubicBezTo>
                    <a:cubicBezTo>
                      <a:pt x="4161010" y="111528"/>
                      <a:pt x="4164820" y="110258"/>
                      <a:pt x="4188950" y="108988"/>
                    </a:cubicBezTo>
                    <a:cubicBezTo>
                      <a:pt x="4298170" y="105178"/>
                      <a:pt x="4729970" y="186458"/>
                      <a:pt x="5084300" y="206778"/>
                    </a:cubicBezTo>
                    <a:cubicBezTo>
                      <a:pt x="5598650" y="234718"/>
                      <a:pt x="6769590" y="163598"/>
                      <a:pt x="6985490" y="214398"/>
                    </a:cubicBezTo>
                    <a:cubicBezTo>
                      <a:pt x="7032480" y="225828"/>
                      <a:pt x="7043910" y="235988"/>
                      <a:pt x="7066770" y="255038"/>
                    </a:cubicBezTo>
                    <a:cubicBezTo>
                      <a:pt x="7089630" y="274088"/>
                      <a:pt x="7109950" y="307108"/>
                      <a:pt x="7120110" y="328698"/>
                    </a:cubicBezTo>
                    <a:cubicBezTo>
                      <a:pt x="7127730" y="345208"/>
                      <a:pt x="7131540" y="355368"/>
                      <a:pt x="7132810" y="373148"/>
                    </a:cubicBezTo>
                    <a:cubicBezTo>
                      <a:pt x="7135350" y="397278"/>
                      <a:pt x="7134080" y="436648"/>
                      <a:pt x="7123920" y="463318"/>
                    </a:cubicBezTo>
                    <a:cubicBezTo>
                      <a:pt x="7115030" y="491258"/>
                      <a:pt x="7090900" y="521738"/>
                      <a:pt x="7074390" y="540788"/>
                    </a:cubicBezTo>
                    <a:cubicBezTo>
                      <a:pt x="7061690" y="553488"/>
                      <a:pt x="7052800" y="559838"/>
                      <a:pt x="7037560" y="567458"/>
                    </a:cubicBezTo>
                    <a:cubicBezTo>
                      <a:pt x="7014700" y="577618"/>
                      <a:pt x="6974060" y="589048"/>
                      <a:pt x="6949930" y="591588"/>
                    </a:cubicBezTo>
                    <a:cubicBezTo>
                      <a:pt x="6932150" y="592858"/>
                      <a:pt x="6927070" y="590318"/>
                      <a:pt x="6904210" y="586508"/>
                    </a:cubicBezTo>
                    <a:cubicBezTo>
                      <a:pt x="6814040" y="573808"/>
                      <a:pt x="6509240" y="488718"/>
                      <a:pt x="6273020" y="453158"/>
                    </a:cubicBezTo>
                    <a:cubicBezTo>
                      <a:pt x="5974570" y="409978"/>
                      <a:pt x="5462760" y="329968"/>
                      <a:pt x="5251940" y="365528"/>
                    </a:cubicBezTo>
                    <a:cubicBezTo>
                      <a:pt x="5152880" y="382038"/>
                      <a:pt x="5114780" y="436648"/>
                      <a:pt x="5041120" y="459508"/>
                    </a:cubicBezTo>
                    <a:cubicBezTo>
                      <a:pt x="4966190" y="483638"/>
                      <a:pt x="4910310" y="497608"/>
                      <a:pt x="4809980" y="506498"/>
                    </a:cubicBezTo>
                    <a:cubicBezTo>
                      <a:pt x="4625830" y="524278"/>
                      <a:pt x="4192760" y="484908"/>
                      <a:pt x="4020040" y="488718"/>
                    </a:cubicBezTo>
                    <a:cubicBezTo>
                      <a:pt x="3934950" y="491258"/>
                      <a:pt x="3895580" y="493798"/>
                      <a:pt x="3828270" y="502688"/>
                    </a:cubicBezTo>
                    <a:cubicBezTo>
                      <a:pt x="3752070" y="512848"/>
                      <a:pt x="3678410" y="542058"/>
                      <a:pt x="3586970" y="552218"/>
                    </a:cubicBezTo>
                    <a:cubicBezTo>
                      <a:pt x="3470130" y="563648"/>
                      <a:pt x="3329160" y="561108"/>
                      <a:pt x="3181840" y="552218"/>
                    </a:cubicBezTo>
                    <a:cubicBezTo>
                      <a:pt x="3002770" y="540788"/>
                      <a:pt x="2734800" y="487448"/>
                      <a:pt x="2590020" y="479828"/>
                    </a:cubicBezTo>
                    <a:cubicBezTo>
                      <a:pt x="2506200" y="476018"/>
                      <a:pt x="2470640" y="477288"/>
                      <a:pt x="2391900" y="484908"/>
                    </a:cubicBezTo>
                    <a:cubicBezTo>
                      <a:pt x="2276330" y="496338"/>
                      <a:pt x="2117580" y="547138"/>
                      <a:pt x="1962640" y="561108"/>
                    </a:cubicBezTo>
                    <a:cubicBezTo>
                      <a:pt x="1784840" y="576348"/>
                      <a:pt x="1524490" y="572538"/>
                      <a:pt x="1379710" y="559838"/>
                    </a:cubicBezTo>
                    <a:cubicBezTo>
                      <a:pt x="1292080" y="552218"/>
                      <a:pt x="1234930" y="550948"/>
                      <a:pt x="1171430" y="524278"/>
                    </a:cubicBezTo>
                    <a:cubicBezTo>
                      <a:pt x="1110470" y="497608"/>
                      <a:pt x="1064750" y="403628"/>
                      <a:pt x="1006330" y="399818"/>
                    </a:cubicBezTo>
                    <a:cubicBezTo>
                      <a:pt x="947910" y="396008"/>
                      <a:pt x="886950" y="482368"/>
                      <a:pt x="820910" y="502688"/>
                    </a:cubicBezTo>
                    <a:cubicBezTo>
                      <a:pt x="756140" y="523008"/>
                      <a:pt x="685020" y="510308"/>
                      <a:pt x="612630" y="523008"/>
                    </a:cubicBezTo>
                    <a:cubicBezTo>
                      <a:pt x="532620" y="536978"/>
                      <a:pt x="428480" y="559838"/>
                      <a:pt x="364980" y="587778"/>
                    </a:cubicBezTo>
                    <a:cubicBezTo>
                      <a:pt x="319260" y="606828"/>
                      <a:pt x="292590" y="642388"/>
                      <a:pt x="257030" y="655088"/>
                    </a:cubicBezTo>
                    <a:cubicBezTo>
                      <a:pt x="226550" y="666518"/>
                      <a:pt x="190990" y="667788"/>
                      <a:pt x="166860" y="666518"/>
                    </a:cubicBezTo>
                    <a:cubicBezTo>
                      <a:pt x="149080" y="665248"/>
                      <a:pt x="137650" y="662708"/>
                      <a:pt x="122410" y="655088"/>
                    </a:cubicBezTo>
                    <a:cubicBezTo>
                      <a:pt x="99550" y="644928"/>
                      <a:pt x="66530" y="625878"/>
                      <a:pt x="47480" y="604288"/>
                    </a:cubicBezTo>
                    <a:cubicBezTo>
                      <a:pt x="27160" y="581428"/>
                      <a:pt x="11920" y="552218"/>
                      <a:pt x="4300" y="523008"/>
                    </a:cubicBezTo>
                    <a:cubicBezTo>
                      <a:pt x="-2050" y="493798"/>
                      <a:pt x="-780" y="455698"/>
                      <a:pt x="4300" y="431568"/>
                    </a:cubicBezTo>
                    <a:cubicBezTo>
                      <a:pt x="6840" y="415058"/>
                      <a:pt x="11920" y="403628"/>
                      <a:pt x="20810" y="388388"/>
                    </a:cubicBezTo>
                    <a:cubicBezTo>
                      <a:pt x="33510" y="368068"/>
                      <a:pt x="80500" y="321078"/>
                      <a:pt x="80500" y="321078"/>
                    </a:cubicBezTo>
                  </a:path>
                </a:pathLst>
              </a:custGeom>
              <a:solidFill>
                <a:srgbClr val="6EA095"/>
              </a:solidFill>
              <a:ln cap="sq">
                <a:noFill/>
                <a:prstDash val="solid"/>
                <a:miter/>
              </a:ln>
            </p:spPr>
            <p:txBody>
              <a:bodyPr/>
              <a:lstStyle/>
              <a:p>
                <a:endParaRPr lang="en-US"/>
              </a:p>
            </p:txBody>
          </p:sp>
        </p:grpSp>
        <p:grpSp>
          <p:nvGrpSpPr>
            <p:cNvPr id="21" name="Group 21"/>
            <p:cNvGrpSpPr/>
            <p:nvPr/>
          </p:nvGrpSpPr>
          <p:grpSpPr>
            <a:xfrm>
              <a:off x="0" y="6780530"/>
              <a:ext cx="3078480" cy="999490"/>
              <a:chOff x="0" y="0"/>
              <a:chExt cx="3078480" cy="999490"/>
            </a:xfrm>
          </p:grpSpPr>
          <p:sp>
            <p:nvSpPr>
              <p:cNvPr id="22" name="Freeform 22"/>
              <p:cNvSpPr/>
              <p:nvPr/>
            </p:nvSpPr>
            <p:spPr>
              <a:xfrm>
                <a:off x="49030" y="46223"/>
                <a:ext cx="2978702" cy="902925"/>
              </a:xfrm>
              <a:custGeom>
                <a:avLst/>
                <a:gdLst/>
                <a:ahLst/>
                <a:cxnLst/>
                <a:rect l="l" t="t" r="r" b="b"/>
                <a:pathLst>
                  <a:path w="2978702" h="902925">
                    <a:moveTo>
                      <a:pt x="2324600" y="518927"/>
                    </a:moveTo>
                    <a:cubicBezTo>
                      <a:pt x="1887720" y="493527"/>
                      <a:pt x="1697220" y="422407"/>
                      <a:pt x="1580380" y="409707"/>
                    </a:cubicBezTo>
                    <a:cubicBezTo>
                      <a:pt x="1504180" y="402087"/>
                      <a:pt x="1452110" y="402087"/>
                      <a:pt x="1389880" y="412247"/>
                    </a:cubicBezTo>
                    <a:cubicBezTo>
                      <a:pt x="1325110" y="423677"/>
                      <a:pt x="1264150" y="464317"/>
                      <a:pt x="1196840" y="479557"/>
                    </a:cubicBezTo>
                    <a:cubicBezTo>
                      <a:pt x="1129530" y="494797"/>
                      <a:pt x="1055870" y="498607"/>
                      <a:pt x="987290" y="501147"/>
                    </a:cubicBezTo>
                    <a:cubicBezTo>
                      <a:pt x="922520" y="504957"/>
                      <a:pt x="875530" y="507497"/>
                      <a:pt x="796790" y="502417"/>
                    </a:cubicBezTo>
                    <a:cubicBezTo>
                      <a:pt x="669790" y="493527"/>
                      <a:pt x="424680" y="465587"/>
                      <a:pt x="301490" y="435107"/>
                    </a:cubicBezTo>
                    <a:cubicBezTo>
                      <a:pt x="222750" y="416057"/>
                      <a:pt x="155440" y="399547"/>
                      <a:pt x="117340" y="367797"/>
                    </a:cubicBezTo>
                    <a:cubicBezTo>
                      <a:pt x="90670" y="347477"/>
                      <a:pt x="77970" y="316997"/>
                      <a:pt x="69080" y="295407"/>
                    </a:cubicBezTo>
                    <a:cubicBezTo>
                      <a:pt x="61460" y="278897"/>
                      <a:pt x="58920" y="267467"/>
                      <a:pt x="57650" y="249687"/>
                    </a:cubicBezTo>
                    <a:cubicBezTo>
                      <a:pt x="56380" y="225557"/>
                      <a:pt x="58920" y="187457"/>
                      <a:pt x="69080" y="159517"/>
                    </a:cubicBezTo>
                    <a:cubicBezTo>
                      <a:pt x="79240" y="131577"/>
                      <a:pt x="99560" y="104907"/>
                      <a:pt x="121150" y="84587"/>
                    </a:cubicBezTo>
                    <a:cubicBezTo>
                      <a:pt x="142740" y="65537"/>
                      <a:pt x="178300" y="50297"/>
                      <a:pt x="202430" y="42677"/>
                    </a:cubicBezTo>
                    <a:cubicBezTo>
                      <a:pt x="218940" y="37597"/>
                      <a:pt x="232910" y="37597"/>
                      <a:pt x="248150" y="37597"/>
                    </a:cubicBezTo>
                    <a:cubicBezTo>
                      <a:pt x="262120" y="37597"/>
                      <a:pt x="276090" y="37597"/>
                      <a:pt x="292600" y="42677"/>
                    </a:cubicBezTo>
                    <a:cubicBezTo>
                      <a:pt x="316730" y="50297"/>
                      <a:pt x="340860" y="84587"/>
                      <a:pt x="373880" y="85857"/>
                    </a:cubicBezTo>
                    <a:cubicBezTo>
                      <a:pt x="420870" y="87127"/>
                      <a:pt x="476750" y="17277"/>
                      <a:pt x="549140" y="4577"/>
                    </a:cubicBezTo>
                    <a:cubicBezTo>
                      <a:pt x="655820" y="-13203"/>
                      <a:pt x="810760" y="24897"/>
                      <a:pt x="965700" y="49027"/>
                    </a:cubicBezTo>
                    <a:cubicBezTo>
                      <a:pt x="1161280" y="82047"/>
                      <a:pt x="1474970" y="156977"/>
                      <a:pt x="1631180" y="196347"/>
                    </a:cubicBezTo>
                    <a:cubicBezTo>
                      <a:pt x="1716270" y="216667"/>
                      <a:pt x="1778500" y="230637"/>
                      <a:pt x="1828030" y="250957"/>
                    </a:cubicBezTo>
                    <a:cubicBezTo>
                      <a:pt x="1862320" y="263657"/>
                      <a:pt x="1886450" y="273817"/>
                      <a:pt x="1908040" y="294137"/>
                    </a:cubicBezTo>
                    <a:cubicBezTo>
                      <a:pt x="1929630" y="314457"/>
                      <a:pt x="1948680" y="342397"/>
                      <a:pt x="1958840" y="370337"/>
                    </a:cubicBezTo>
                    <a:cubicBezTo>
                      <a:pt x="1969000" y="398277"/>
                      <a:pt x="1971540" y="431297"/>
                      <a:pt x="1967730" y="460507"/>
                    </a:cubicBezTo>
                    <a:cubicBezTo>
                      <a:pt x="1963920" y="489717"/>
                      <a:pt x="1951220" y="521467"/>
                      <a:pt x="1934710" y="545597"/>
                    </a:cubicBezTo>
                    <a:cubicBezTo>
                      <a:pt x="1916930" y="569727"/>
                      <a:pt x="1886450" y="592587"/>
                      <a:pt x="1864860" y="605287"/>
                    </a:cubicBezTo>
                    <a:cubicBezTo>
                      <a:pt x="1849620" y="614177"/>
                      <a:pt x="1844540" y="615447"/>
                      <a:pt x="1821680" y="620527"/>
                    </a:cubicBezTo>
                    <a:cubicBezTo>
                      <a:pt x="1741670" y="635767"/>
                      <a:pt x="1426710" y="633227"/>
                      <a:pt x="1265420" y="644657"/>
                    </a:cubicBezTo>
                    <a:cubicBezTo>
                      <a:pt x="1143500" y="652277"/>
                      <a:pt x="1062220" y="659897"/>
                      <a:pt x="941570" y="676407"/>
                    </a:cubicBezTo>
                    <a:cubicBezTo>
                      <a:pt x="785360" y="697997"/>
                      <a:pt x="545330" y="755147"/>
                      <a:pt x="408170" y="770387"/>
                    </a:cubicBezTo>
                    <a:cubicBezTo>
                      <a:pt x="321810" y="779277"/>
                      <a:pt x="251960" y="783087"/>
                      <a:pt x="196080" y="778007"/>
                    </a:cubicBezTo>
                    <a:cubicBezTo>
                      <a:pt x="160520" y="774197"/>
                      <a:pt x="130040" y="767847"/>
                      <a:pt x="107180" y="757687"/>
                    </a:cubicBezTo>
                    <a:cubicBezTo>
                      <a:pt x="90670" y="751337"/>
                      <a:pt x="81780" y="744987"/>
                      <a:pt x="69080" y="733557"/>
                    </a:cubicBezTo>
                    <a:cubicBezTo>
                      <a:pt x="51300" y="715777"/>
                      <a:pt x="25900" y="686567"/>
                      <a:pt x="15740" y="659897"/>
                    </a:cubicBezTo>
                    <a:cubicBezTo>
                      <a:pt x="4310" y="631957"/>
                      <a:pt x="500" y="593857"/>
                      <a:pt x="1770" y="569727"/>
                    </a:cubicBezTo>
                    <a:cubicBezTo>
                      <a:pt x="3040" y="551947"/>
                      <a:pt x="4310" y="540517"/>
                      <a:pt x="11930" y="524007"/>
                    </a:cubicBezTo>
                    <a:cubicBezTo>
                      <a:pt x="20820" y="501147"/>
                      <a:pt x="39870" y="468127"/>
                      <a:pt x="61460" y="447807"/>
                    </a:cubicBezTo>
                    <a:cubicBezTo>
                      <a:pt x="83050" y="427487"/>
                      <a:pt x="99560" y="413517"/>
                      <a:pt x="141470" y="403357"/>
                    </a:cubicBezTo>
                    <a:cubicBezTo>
                      <a:pt x="255770" y="377957"/>
                      <a:pt x="579620" y="438917"/>
                      <a:pt x="828540" y="445267"/>
                    </a:cubicBezTo>
                    <a:cubicBezTo>
                      <a:pt x="1124450" y="452887"/>
                      <a:pt x="1472430" y="426217"/>
                      <a:pt x="1800090" y="438917"/>
                    </a:cubicBezTo>
                    <a:cubicBezTo>
                      <a:pt x="2134100" y="451617"/>
                      <a:pt x="2682740" y="498607"/>
                      <a:pt x="2813550" y="524007"/>
                    </a:cubicBezTo>
                    <a:cubicBezTo>
                      <a:pt x="2845300" y="530357"/>
                      <a:pt x="2854190" y="532897"/>
                      <a:pt x="2873240" y="541787"/>
                    </a:cubicBezTo>
                    <a:cubicBezTo>
                      <a:pt x="2891020" y="550677"/>
                      <a:pt x="2908800" y="563377"/>
                      <a:pt x="2922770" y="578617"/>
                    </a:cubicBezTo>
                    <a:cubicBezTo>
                      <a:pt x="2936740" y="592587"/>
                      <a:pt x="2949440" y="610367"/>
                      <a:pt x="2958330" y="628147"/>
                    </a:cubicBezTo>
                    <a:cubicBezTo>
                      <a:pt x="2967220" y="645927"/>
                      <a:pt x="2973570" y="667517"/>
                      <a:pt x="2977380" y="686567"/>
                    </a:cubicBezTo>
                    <a:cubicBezTo>
                      <a:pt x="2979920" y="706887"/>
                      <a:pt x="2978650" y="728477"/>
                      <a:pt x="2974840" y="748797"/>
                    </a:cubicBezTo>
                    <a:cubicBezTo>
                      <a:pt x="2971030" y="769117"/>
                      <a:pt x="2963410" y="789437"/>
                      <a:pt x="2954520" y="805947"/>
                    </a:cubicBezTo>
                    <a:cubicBezTo>
                      <a:pt x="2944360" y="823727"/>
                      <a:pt x="2930390" y="841507"/>
                      <a:pt x="2915150" y="854207"/>
                    </a:cubicBezTo>
                    <a:cubicBezTo>
                      <a:pt x="2899910" y="868177"/>
                      <a:pt x="2882130" y="879607"/>
                      <a:pt x="2863080" y="887227"/>
                    </a:cubicBezTo>
                    <a:cubicBezTo>
                      <a:pt x="2845300" y="896117"/>
                      <a:pt x="2823710" y="901197"/>
                      <a:pt x="2803390" y="902467"/>
                    </a:cubicBezTo>
                    <a:cubicBezTo>
                      <a:pt x="2783070" y="903737"/>
                      <a:pt x="2761480" y="902467"/>
                      <a:pt x="2742430" y="897387"/>
                    </a:cubicBezTo>
                    <a:cubicBezTo>
                      <a:pt x="2722110" y="892307"/>
                      <a:pt x="2703060" y="884687"/>
                      <a:pt x="2685280" y="873257"/>
                    </a:cubicBezTo>
                    <a:cubicBezTo>
                      <a:pt x="2668770" y="861827"/>
                      <a:pt x="2652260" y="847857"/>
                      <a:pt x="2639560" y="832617"/>
                    </a:cubicBezTo>
                    <a:cubicBezTo>
                      <a:pt x="2626860" y="816107"/>
                      <a:pt x="2616700" y="797057"/>
                      <a:pt x="2609080" y="778007"/>
                    </a:cubicBezTo>
                    <a:cubicBezTo>
                      <a:pt x="2602730" y="758957"/>
                      <a:pt x="2597650" y="738637"/>
                      <a:pt x="2597650" y="718317"/>
                    </a:cubicBezTo>
                    <a:cubicBezTo>
                      <a:pt x="2597650" y="697997"/>
                      <a:pt x="2600190" y="676407"/>
                      <a:pt x="2606540" y="657357"/>
                    </a:cubicBezTo>
                    <a:cubicBezTo>
                      <a:pt x="2611620" y="637037"/>
                      <a:pt x="2621780" y="617987"/>
                      <a:pt x="2633210" y="601477"/>
                    </a:cubicBezTo>
                    <a:cubicBezTo>
                      <a:pt x="2644640" y="584967"/>
                      <a:pt x="2659880" y="569727"/>
                      <a:pt x="2676390" y="558297"/>
                    </a:cubicBezTo>
                    <a:cubicBezTo>
                      <a:pt x="2692900" y="546867"/>
                      <a:pt x="2713220" y="536707"/>
                      <a:pt x="2732270" y="530357"/>
                    </a:cubicBezTo>
                    <a:cubicBezTo>
                      <a:pt x="2751320" y="525277"/>
                      <a:pt x="2772910" y="521467"/>
                      <a:pt x="2793230" y="522737"/>
                    </a:cubicBezTo>
                    <a:cubicBezTo>
                      <a:pt x="2813550" y="522737"/>
                      <a:pt x="2835140" y="526547"/>
                      <a:pt x="2854190" y="534167"/>
                    </a:cubicBezTo>
                    <a:cubicBezTo>
                      <a:pt x="2873240" y="540517"/>
                      <a:pt x="2891020" y="551947"/>
                      <a:pt x="2907530" y="564647"/>
                    </a:cubicBezTo>
                    <a:cubicBezTo>
                      <a:pt x="2922770" y="577347"/>
                      <a:pt x="2938010" y="592587"/>
                      <a:pt x="2948170" y="610367"/>
                    </a:cubicBezTo>
                    <a:cubicBezTo>
                      <a:pt x="2959600" y="626877"/>
                      <a:pt x="2968490" y="647197"/>
                      <a:pt x="2973570" y="666247"/>
                    </a:cubicBezTo>
                    <a:cubicBezTo>
                      <a:pt x="2977380" y="686567"/>
                      <a:pt x="2979920" y="708157"/>
                      <a:pt x="2977380" y="728477"/>
                    </a:cubicBezTo>
                    <a:cubicBezTo>
                      <a:pt x="2976110" y="748797"/>
                      <a:pt x="2971030" y="769117"/>
                      <a:pt x="2963410" y="788167"/>
                    </a:cubicBezTo>
                    <a:cubicBezTo>
                      <a:pt x="2954520" y="807217"/>
                      <a:pt x="2943090" y="824997"/>
                      <a:pt x="2930390" y="840237"/>
                    </a:cubicBezTo>
                    <a:cubicBezTo>
                      <a:pt x="2916420" y="855477"/>
                      <a:pt x="2899910" y="868177"/>
                      <a:pt x="2882130" y="878337"/>
                    </a:cubicBezTo>
                    <a:cubicBezTo>
                      <a:pt x="2864350" y="888497"/>
                      <a:pt x="2844030" y="896117"/>
                      <a:pt x="2823710" y="899927"/>
                    </a:cubicBezTo>
                    <a:cubicBezTo>
                      <a:pt x="2804660" y="903737"/>
                      <a:pt x="2795770" y="902467"/>
                      <a:pt x="2762750" y="901197"/>
                    </a:cubicBezTo>
                    <a:cubicBezTo>
                      <a:pt x="2631940" y="897387"/>
                      <a:pt x="2061710" y="828807"/>
                      <a:pt x="1788660" y="819917"/>
                    </a:cubicBezTo>
                    <a:cubicBezTo>
                      <a:pt x="1591810" y="813567"/>
                      <a:pt x="1464810" y="831347"/>
                      <a:pt x="1280660" y="831347"/>
                    </a:cubicBezTo>
                    <a:cubicBezTo>
                      <a:pt x="1062220" y="832617"/>
                      <a:pt x="775200" y="833887"/>
                      <a:pt x="563110" y="818647"/>
                    </a:cubicBezTo>
                    <a:cubicBezTo>
                      <a:pt x="394200" y="805947"/>
                      <a:pt x="189730" y="794517"/>
                      <a:pt x="107180" y="757687"/>
                    </a:cubicBezTo>
                    <a:cubicBezTo>
                      <a:pt x="70350" y="742447"/>
                      <a:pt x="55110" y="723397"/>
                      <a:pt x="37330" y="699267"/>
                    </a:cubicBezTo>
                    <a:cubicBezTo>
                      <a:pt x="19550" y="675137"/>
                      <a:pt x="8120" y="639577"/>
                      <a:pt x="3040" y="615447"/>
                    </a:cubicBezTo>
                    <a:cubicBezTo>
                      <a:pt x="-770" y="597667"/>
                      <a:pt x="-770" y="586237"/>
                      <a:pt x="1770" y="569727"/>
                    </a:cubicBezTo>
                    <a:cubicBezTo>
                      <a:pt x="5580" y="544327"/>
                      <a:pt x="15740" y="507497"/>
                      <a:pt x="32250" y="483367"/>
                    </a:cubicBezTo>
                    <a:cubicBezTo>
                      <a:pt x="48760" y="457967"/>
                      <a:pt x="72890" y="435107"/>
                      <a:pt x="98290" y="421137"/>
                    </a:cubicBezTo>
                    <a:cubicBezTo>
                      <a:pt x="124960" y="407167"/>
                      <a:pt x="149090" y="403357"/>
                      <a:pt x="187190" y="397007"/>
                    </a:cubicBezTo>
                    <a:cubicBezTo>
                      <a:pt x="250690" y="386847"/>
                      <a:pt x="344670" y="394467"/>
                      <a:pt x="450080" y="383037"/>
                    </a:cubicBezTo>
                    <a:cubicBezTo>
                      <a:pt x="607560" y="365257"/>
                      <a:pt x="829810" y="304297"/>
                      <a:pt x="1041900" y="281437"/>
                    </a:cubicBezTo>
                    <a:cubicBezTo>
                      <a:pt x="1284470" y="256037"/>
                      <a:pt x="1703570" y="221747"/>
                      <a:pt x="1828030" y="250957"/>
                    </a:cubicBezTo>
                    <a:cubicBezTo>
                      <a:pt x="1871210" y="261117"/>
                      <a:pt x="1886450" y="273817"/>
                      <a:pt x="1908040" y="294137"/>
                    </a:cubicBezTo>
                    <a:cubicBezTo>
                      <a:pt x="1929630" y="314457"/>
                      <a:pt x="1948680" y="347477"/>
                      <a:pt x="1958840" y="370337"/>
                    </a:cubicBezTo>
                    <a:cubicBezTo>
                      <a:pt x="1965190" y="386847"/>
                      <a:pt x="1967730" y="397007"/>
                      <a:pt x="1969000" y="414787"/>
                    </a:cubicBezTo>
                    <a:cubicBezTo>
                      <a:pt x="1970270" y="440187"/>
                      <a:pt x="1963920" y="482097"/>
                      <a:pt x="1956300" y="504957"/>
                    </a:cubicBezTo>
                    <a:cubicBezTo>
                      <a:pt x="1951220" y="522737"/>
                      <a:pt x="1944870" y="531627"/>
                      <a:pt x="1934710" y="545597"/>
                    </a:cubicBezTo>
                    <a:cubicBezTo>
                      <a:pt x="1918200" y="564647"/>
                      <a:pt x="1891530" y="591317"/>
                      <a:pt x="1864860" y="605287"/>
                    </a:cubicBezTo>
                    <a:cubicBezTo>
                      <a:pt x="1838190" y="617987"/>
                      <a:pt x="1801360" y="624337"/>
                      <a:pt x="1775960" y="625607"/>
                    </a:cubicBezTo>
                    <a:cubicBezTo>
                      <a:pt x="1758180" y="625607"/>
                      <a:pt x="1754370" y="623067"/>
                      <a:pt x="1730240" y="619257"/>
                    </a:cubicBezTo>
                    <a:cubicBezTo>
                      <a:pt x="1629910" y="600207"/>
                      <a:pt x="1134610" y="455427"/>
                      <a:pt x="963160" y="430027"/>
                    </a:cubicBezTo>
                    <a:cubicBezTo>
                      <a:pt x="879340" y="418597"/>
                      <a:pt x="838700" y="428757"/>
                      <a:pt x="772660" y="421137"/>
                    </a:cubicBezTo>
                    <a:cubicBezTo>
                      <a:pt x="701540" y="414787"/>
                      <a:pt x="622800" y="388117"/>
                      <a:pt x="549140" y="385577"/>
                    </a:cubicBezTo>
                    <a:cubicBezTo>
                      <a:pt x="479290" y="383037"/>
                      <a:pt x="411980" y="407167"/>
                      <a:pt x="342130" y="404627"/>
                    </a:cubicBezTo>
                    <a:cubicBezTo>
                      <a:pt x="268470" y="402087"/>
                      <a:pt x="159250" y="390657"/>
                      <a:pt x="121150" y="370337"/>
                    </a:cubicBezTo>
                    <a:cubicBezTo>
                      <a:pt x="103370" y="360177"/>
                      <a:pt x="99560" y="351287"/>
                      <a:pt x="90670" y="336047"/>
                    </a:cubicBezTo>
                    <a:cubicBezTo>
                      <a:pt x="77970" y="314457"/>
                      <a:pt x="61460" y="280167"/>
                      <a:pt x="57650" y="249687"/>
                    </a:cubicBezTo>
                    <a:cubicBezTo>
                      <a:pt x="55110" y="220477"/>
                      <a:pt x="58920" y="187457"/>
                      <a:pt x="69080" y="159517"/>
                    </a:cubicBezTo>
                    <a:cubicBezTo>
                      <a:pt x="79240" y="131577"/>
                      <a:pt x="99560" y="104907"/>
                      <a:pt x="121150" y="84587"/>
                    </a:cubicBezTo>
                    <a:cubicBezTo>
                      <a:pt x="142740" y="65537"/>
                      <a:pt x="173220" y="49027"/>
                      <a:pt x="202430" y="42677"/>
                    </a:cubicBezTo>
                    <a:cubicBezTo>
                      <a:pt x="230370" y="35057"/>
                      <a:pt x="264660" y="35057"/>
                      <a:pt x="292600" y="42677"/>
                    </a:cubicBezTo>
                    <a:cubicBezTo>
                      <a:pt x="321810" y="50297"/>
                      <a:pt x="351020" y="82047"/>
                      <a:pt x="373880" y="85857"/>
                    </a:cubicBezTo>
                    <a:cubicBezTo>
                      <a:pt x="389120" y="87127"/>
                      <a:pt x="396740" y="76967"/>
                      <a:pt x="415790" y="75697"/>
                    </a:cubicBezTo>
                    <a:cubicBezTo>
                      <a:pt x="457700" y="75697"/>
                      <a:pt x="533900" y="104907"/>
                      <a:pt x="610100" y="112527"/>
                    </a:cubicBezTo>
                    <a:cubicBezTo>
                      <a:pt x="721860" y="123957"/>
                      <a:pt x="909820" y="135387"/>
                      <a:pt x="1020310" y="120147"/>
                    </a:cubicBezTo>
                    <a:cubicBezTo>
                      <a:pt x="1096510" y="109987"/>
                      <a:pt x="1144770" y="80777"/>
                      <a:pt x="1210810" y="65537"/>
                    </a:cubicBezTo>
                    <a:cubicBezTo>
                      <a:pt x="1280660" y="50297"/>
                      <a:pt x="1359400" y="35057"/>
                      <a:pt x="1430520" y="31247"/>
                    </a:cubicBezTo>
                    <a:cubicBezTo>
                      <a:pt x="1496560" y="28707"/>
                      <a:pt x="1546090" y="33787"/>
                      <a:pt x="1622290" y="43947"/>
                    </a:cubicBezTo>
                    <a:cubicBezTo>
                      <a:pt x="1734050" y="59187"/>
                      <a:pt x="1908040" y="115067"/>
                      <a:pt x="2036310" y="130307"/>
                    </a:cubicBezTo>
                    <a:cubicBezTo>
                      <a:pt x="2145530" y="143007"/>
                      <a:pt x="2271260" y="127767"/>
                      <a:pt x="2342380" y="139197"/>
                    </a:cubicBezTo>
                    <a:cubicBezTo>
                      <a:pt x="2380480" y="145547"/>
                      <a:pt x="2404610" y="149357"/>
                      <a:pt x="2430010" y="164597"/>
                    </a:cubicBezTo>
                    <a:cubicBezTo>
                      <a:pt x="2455410" y="179837"/>
                      <a:pt x="2479540" y="203967"/>
                      <a:pt x="2494780" y="228097"/>
                    </a:cubicBezTo>
                    <a:cubicBezTo>
                      <a:pt x="2510020" y="253497"/>
                      <a:pt x="2520180" y="290327"/>
                      <a:pt x="2522720" y="315727"/>
                    </a:cubicBezTo>
                    <a:cubicBezTo>
                      <a:pt x="2525260" y="332237"/>
                      <a:pt x="2523990" y="346207"/>
                      <a:pt x="2521450" y="361447"/>
                    </a:cubicBezTo>
                    <a:cubicBezTo>
                      <a:pt x="2518910" y="376687"/>
                      <a:pt x="2515100" y="389387"/>
                      <a:pt x="2507480" y="404627"/>
                    </a:cubicBezTo>
                    <a:cubicBezTo>
                      <a:pt x="2496050" y="427487"/>
                      <a:pt x="2470650" y="460507"/>
                      <a:pt x="2452870" y="477017"/>
                    </a:cubicBezTo>
                    <a:cubicBezTo>
                      <a:pt x="2438900" y="489717"/>
                      <a:pt x="2430010" y="494797"/>
                      <a:pt x="2413500" y="502417"/>
                    </a:cubicBezTo>
                    <a:cubicBezTo>
                      <a:pt x="2390640" y="511307"/>
                      <a:pt x="2323330" y="518927"/>
                      <a:pt x="2323330" y="518927"/>
                    </a:cubicBezTo>
                  </a:path>
                </a:pathLst>
              </a:custGeom>
              <a:solidFill>
                <a:srgbClr val="6EA095"/>
              </a:solidFill>
              <a:ln cap="sq">
                <a:noFill/>
                <a:prstDash val="solid"/>
                <a:miter/>
              </a:ln>
            </p:spPr>
            <p:txBody>
              <a:bodyPr/>
              <a:lstStyle/>
              <a:p>
                <a:endParaRPr lang="en-US"/>
              </a:p>
            </p:txBody>
          </p:sp>
        </p:grpSp>
      </p:grpSp>
      <p:grpSp>
        <p:nvGrpSpPr>
          <p:cNvPr id="23" name="Group 23"/>
          <p:cNvGrpSpPr/>
          <p:nvPr/>
        </p:nvGrpSpPr>
        <p:grpSpPr>
          <a:xfrm>
            <a:off x="11661665" y="2636659"/>
            <a:ext cx="6243507" cy="6893105"/>
            <a:chOff x="0" y="0"/>
            <a:chExt cx="787285" cy="869197"/>
          </a:xfrm>
        </p:grpSpPr>
        <p:sp>
          <p:nvSpPr>
            <p:cNvPr id="24" name="Freeform 24"/>
            <p:cNvSpPr/>
            <p:nvPr/>
          </p:nvSpPr>
          <p:spPr>
            <a:xfrm>
              <a:off x="0" y="0"/>
              <a:ext cx="787285" cy="869197"/>
            </a:xfrm>
            <a:custGeom>
              <a:avLst/>
              <a:gdLst/>
              <a:ahLst/>
              <a:cxnLst/>
              <a:rect l="l" t="t" r="r" b="b"/>
              <a:pathLst>
                <a:path w="787285" h="869197">
                  <a:moveTo>
                    <a:pt x="393643" y="0"/>
                  </a:moveTo>
                  <a:cubicBezTo>
                    <a:pt x="176240" y="0"/>
                    <a:pt x="0" y="194576"/>
                    <a:pt x="0" y="434599"/>
                  </a:cubicBezTo>
                  <a:cubicBezTo>
                    <a:pt x="0" y="674621"/>
                    <a:pt x="176240" y="869197"/>
                    <a:pt x="393643" y="869197"/>
                  </a:cubicBezTo>
                  <a:cubicBezTo>
                    <a:pt x="611045" y="869197"/>
                    <a:pt x="787285" y="674621"/>
                    <a:pt x="787285" y="434599"/>
                  </a:cubicBezTo>
                  <a:cubicBezTo>
                    <a:pt x="787285" y="194576"/>
                    <a:pt x="611045" y="0"/>
                    <a:pt x="393643" y="0"/>
                  </a:cubicBezTo>
                  <a:close/>
                </a:path>
              </a:pathLst>
            </a:custGeom>
            <a:blipFill>
              <a:blip r:embed="rId3"/>
              <a:stretch>
                <a:fillRect l="-10696" r="-69188"/>
              </a:stretch>
            </a:blipFill>
          </p:spPr>
          <p:txBody>
            <a:bodyPr/>
            <a:lstStyle/>
            <a:p>
              <a:endParaRPr lang="en-US"/>
            </a:p>
          </p:txBody>
        </p:sp>
      </p:grpSp>
      <p:grpSp>
        <p:nvGrpSpPr>
          <p:cNvPr id="25" name="Group 25"/>
          <p:cNvGrpSpPr/>
          <p:nvPr/>
        </p:nvGrpSpPr>
        <p:grpSpPr>
          <a:xfrm rot="535801">
            <a:off x="10483575" y="2952675"/>
            <a:ext cx="2771486" cy="3312641"/>
            <a:chOff x="0" y="0"/>
            <a:chExt cx="612661" cy="732288"/>
          </a:xfrm>
        </p:grpSpPr>
        <p:sp>
          <p:nvSpPr>
            <p:cNvPr id="26" name="Freeform 26"/>
            <p:cNvSpPr/>
            <p:nvPr/>
          </p:nvSpPr>
          <p:spPr>
            <a:xfrm>
              <a:off x="0" y="0"/>
              <a:ext cx="612661" cy="732288"/>
            </a:xfrm>
            <a:custGeom>
              <a:avLst/>
              <a:gdLst/>
              <a:ahLst/>
              <a:cxnLst/>
              <a:rect l="l" t="t" r="r" b="b"/>
              <a:pathLst>
                <a:path w="612661" h="732288">
                  <a:moveTo>
                    <a:pt x="306331" y="0"/>
                  </a:moveTo>
                  <a:cubicBezTo>
                    <a:pt x="137149" y="0"/>
                    <a:pt x="0" y="163928"/>
                    <a:pt x="0" y="366144"/>
                  </a:cubicBezTo>
                  <a:cubicBezTo>
                    <a:pt x="0" y="568360"/>
                    <a:pt x="137149" y="732288"/>
                    <a:pt x="306331" y="732288"/>
                  </a:cubicBezTo>
                  <a:cubicBezTo>
                    <a:pt x="475512" y="732288"/>
                    <a:pt x="612661" y="568360"/>
                    <a:pt x="612661" y="366144"/>
                  </a:cubicBezTo>
                  <a:cubicBezTo>
                    <a:pt x="612661" y="163928"/>
                    <a:pt x="475512" y="0"/>
                    <a:pt x="306331" y="0"/>
                  </a:cubicBezTo>
                  <a:close/>
                </a:path>
              </a:pathLst>
            </a:custGeom>
            <a:blipFill>
              <a:blip r:embed="rId4"/>
              <a:stretch>
                <a:fillRect t="-6075" r="-11573" b="-24937"/>
              </a:stretch>
            </a:blipFill>
          </p:spPr>
          <p:txBody>
            <a:bodyPr/>
            <a:lstStyle/>
            <a:p>
              <a:endParaRPr lang="en-US"/>
            </a:p>
          </p:txBody>
        </p:sp>
      </p:grpSp>
      <p:sp>
        <p:nvSpPr>
          <p:cNvPr id="27" name="TextBox 27"/>
          <p:cNvSpPr txBox="1"/>
          <p:nvPr/>
        </p:nvSpPr>
        <p:spPr>
          <a:xfrm>
            <a:off x="617967" y="3002551"/>
            <a:ext cx="10335939" cy="1455166"/>
          </a:xfrm>
          <a:prstGeom prst="rect">
            <a:avLst/>
          </a:prstGeom>
        </p:spPr>
        <p:txBody>
          <a:bodyPr lIns="0" tIns="0" rIns="0" bIns="0" rtlCol="0" anchor="t">
            <a:spAutoFit/>
          </a:bodyPr>
          <a:lstStyle/>
          <a:p>
            <a:pPr algn="l">
              <a:lnSpc>
                <a:spcPts val="2912"/>
              </a:lnSpc>
            </a:pPr>
            <a:r>
              <a:rPr lang="en-US" sz="2600">
                <a:solidFill>
                  <a:srgbClr val="501214"/>
                </a:solidFill>
                <a:latin typeface="Aptos"/>
                <a:ea typeface="Aptos"/>
                <a:cs typeface="Aptos"/>
                <a:sym typeface="Aptos"/>
              </a:rPr>
              <a:t>One common type of signage you may see on the river outlines the protected habitat of one of our most important endangered species- </a:t>
            </a:r>
            <a:r>
              <a:rPr lang="en-US" sz="2600" b="1">
                <a:solidFill>
                  <a:srgbClr val="501214"/>
                </a:solidFill>
                <a:latin typeface="Aptos Bold"/>
                <a:ea typeface="Aptos Bold"/>
                <a:cs typeface="Aptos Bold"/>
                <a:sym typeface="Aptos Bold"/>
              </a:rPr>
              <a:t>Texas Wild Rice. </a:t>
            </a:r>
            <a:r>
              <a:rPr lang="en-US" sz="2600">
                <a:solidFill>
                  <a:srgbClr val="501214"/>
                </a:solidFill>
                <a:latin typeface="Aptos"/>
                <a:ea typeface="Aptos"/>
                <a:cs typeface="Aptos"/>
                <a:sym typeface="Aptos"/>
              </a:rPr>
              <a:t>It is </a:t>
            </a:r>
            <a:r>
              <a:rPr lang="en-US" sz="2600" b="1">
                <a:solidFill>
                  <a:srgbClr val="501214"/>
                </a:solidFill>
                <a:latin typeface="Aptos Bold"/>
                <a:ea typeface="Aptos Bold"/>
                <a:cs typeface="Aptos Bold"/>
                <a:sym typeface="Aptos Bold"/>
              </a:rPr>
              <a:t>against federal law</a:t>
            </a:r>
            <a:r>
              <a:rPr lang="en-US" sz="2600">
                <a:solidFill>
                  <a:srgbClr val="501214"/>
                </a:solidFill>
                <a:latin typeface="Aptos"/>
                <a:ea typeface="Aptos"/>
                <a:cs typeface="Aptos"/>
                <a:sym typeface="Aptos"/>
              </a:rPr>
              <a:t> to tamper with or destroy these habitats, which are managed as </a:t>
            </a:r>
            <a:r>
              <a:rPr lang="en-US" sz="2600" b="1">
                <a:solidFill>
                  <a:srgbClr val="501214"/>
                </a:solidFill>
                <a:latin typeface="Aptos Bold"/>
                <a:ea typeface="Aptos Bold"/>
                <a:cs typeface="Aptos Bold"/>
                <a:sym typeface="Aptos Bold"/>
              </a:rPr>
              <a:t>State Scientific Areas.</a:t>
            </a:r>
          </a:p>
        </p:txBody>
      </p:sp>
      <p:sp>
        <p:nvSpPr>
          <p:cNvPr id="28" name="TextBox 28"/>
          <p:cNvSpPr txBox="1"/>
          <p:nvPr/>
        </p:nvSpPr>
        <p:spPr>
          <a:xfrm>
            <a:off x="617967" y="4628046"/>
            <a:ext cx="9817688" cy="1455166"/>
          </a:xfrm>
          <a:prstGeom prst="rect">
            <a:avLst/>
          </a:prstGeom>
        </p:spPr>
        <p:txBody>
          <a:bodyPr lIns="0" tIns="0" rIns="0" bIns="0" rtlCol="0" anchor="t">
            <a:spAutoFit/>
          </a:bodyPr>
          <a:lstStyle/>
          <a:p>
            <a:pPr algn="l">
              <a:lnSpc>
                <a:spcPts val="2912"/>
              </a:lnSpc>
            </a:pPr>
            <a:r>
              <a:rPr lang="en-US" sz="2600">
                <a:solidFill>
                  <a:srgbClr val="501214"/>
                </a:solidFill>
                <a:latin typeface="Aptos"/>
                <a:ea typeface="Aptos"/>
                <a:cs typeface="Aptos"/>
                <a:sym typeface="Aptos"/>
              </a:rPr>
              <a:t>Wild rice populations keep the river clear and healthy by stabilizing sediment, filtering water, and providing shelter for other native species. Without wild rice, the San Marcos River would be a very different and much more unstable place.</a:t>
            </a:r>
          </a:p>
        </p:txBody>
      </p:sp>
      <p:sp>
        <p:nvSpPr>
          <p:cNvPr id="29" name="TextBox 29"/>
          <p:cNvSpPr txBox="1"/>
          <p:nvPr/>
        </p:nvSpPr>
        <p:spPr>
          <a:xfrm>
            <a:off x="4982370" y="8904481"/>
            <a:ext cx="7878979" cy="774313"/>
          </a:xfrm>
          <a:prstGeom prst="rect">
            <a:avLst/>
          </a:prstGeom>
        </p:spPr>
        <p:txBody>
          <a:bodyPr lIns="0" tIns="0" rIns="0" bIns="0" rtlCol="0" anchor="t">
            <a:spAutoFit/>
          </a:bodyPr>
          <a:lstStyle/>
          <a:p>
            <a:pPr algn="l">
              <a:lnSpc>
                <a:spcPts val="2020"/>
              </a:lnSpc>
            </a:pPr>
            <a:r>
              <a:rPr lang="en-US" sz="2296">
                <a:solidFill>
                  <a:srgbClr val="501214"/>
                </a:solidFill>
                <a:latin typeface="Aptos"/>
                <a:ea typeface="Aptos"/>
                <a:cs typeface="Aptos"/>
                <a:sym typeface="Aptos"/>
              </a:rPr>
              <a:t>For more information about Texas Wild Rice or to get involved in conservation efforts, keep up with the </a:t>
            </a:r>
            <a:r>
              <a:rPr lang="en-US" sz="2296" b="1">
                <a:solidFill>
                  <a:srgbClr val="501214"/>
                </a:solidFill>
                <a:latin typeface="Aptos Bold"/>
                <a:ea typeface="Aptos Bold"/>
                <a:cs typeface="Aptos Bold"/>
                <a:sym typeface="Aptos Bold"/>
              </a:rPr>
              <a:t>River Education &amp; Stewardship Alliance</a:t>
            </a:r>
            <a:r>
              <a:rPr lang="en-US" sz="2296">
                <a:solidFill>
                  <a:srgbClr val="501214"/>
                </a:solidFill>
                <a:latin typeface="Aptos"/>
                <a:ea typeface="Aptos"/>
                <a:cs typeface="Aptos"/>
                <a:sym typeface="Aptos"/>
              </a:rPr>
              <a:t> on Instagram at @resa.txst</a:t>
            </a:r>
          </a:p>
        </p:txBody>
      </p:sp>
      <p:sp>
        <p:nvSpPr>
          <p:cNvPr id="30" name="Freeform 30"/>
          <p:cNvSpPr/>
          <p:nvPr/>
        </p:nvSpPr>
        <p:spPr>
          <a:xfrm rot="5400000">
            <a:off x="2652351" y="7775902"/>
            <a:ext cx="1043991" cy="2964796"/>
          </a:xfrm>
          <a:custGeom>
            <a:avLst/>
            <a:gdLst/>
            <a:ahLst/>
            <a:cxnLst/>
            <a:rect l="l" t="t" r="r" b="b"/>
            <a:pathLst>
              <a:path w="1043991" h="2964796">
                <a:moveTo>
                  <a:pt x="0" y="0"/>
                </a:moveTo>
                <a:lnTo>
                  <a:pt x="1043991" y="0"/>
                </a:lnTo>
                <a:lnTo>
                  <a:pt x="1043991" y="2964796"/>
                </a:lnTo>
                <a:lnTo>
                  <a:pt x="0" y="296479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1" name="Freeform 31"/>
          <p:cNvSpPr/>
          <p:nvPr/>
        </p:nvSpPr>
        <p:spPr>
          <a:xfrm rot="5400000">
            <a:off x="261398" y="8100033"/>
            <a:ext cx="2066757" cy="1353620"/>
          </a:xfrm>
          <a:custGeom>
            <a:avLst/>
            <a:gdLst/>
            <a:ahLst/>
            <a:cxnLst/>
            <a:rect l="l" t="t" r="r" b="b"/>
            <a:pathLst>
              <a:path w="2066757" h="1353620">
                <a:moveTo>
                  <a:pt x="0" y="0"/>
                </a:moveTo>
                <a:lnTo>
                  <a:pt x="2066758" y="0"/>
                </a:lnTo>
                <a:lnTo>
                  <a:pt x="2066758" y="1353620"/>
                </a:lnTo>
                <a:lnTo>
                  <a:pt x="0" y="13536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2" name="TextBox 32"/>
          <p:cNvSpPr txBox="1"/>
          <p:nvPr/>
        </p:nvSpPr>
        <p:spPr>
          <a:xfrm>
            <a:off x="2073037" y="6650248"/>
            <a:ext cx="9007978" cy="1093216"/>
          </a:xfrm>
          <a:prstGeom prst="rect">
            <a:avLst/>
          </a:prstGeom>
        </p:spPr>
        <p:txBody>
          <a:bodyPr lIns="0" tIns="0" rIns="0" bIns="0" rtlCol="0" anchor="t">
            <a:spAutoFit/>
          </a:bodyPr>
          <a:lstStyle/>
          <a:p>
            <a:pPr algn="l">
              <a:lnSpc>
                <a:spcPts val="2912"/>
              </a:lnSpc>
            </a:pPr>
            <a:r>
              <a:rPr lang="en-US" sz="2600">
                <a:solidFill>
                  <a:srgbClr val="501214"/>
                </a:solidFill>
                <a:latin typeface="Aptos"/>
                <a:ea typeface="Aptos"/>
                <a:cs typeface="Aptos"/>
                <a:sym typeface="Aptos"/>
              </a:rPr>
              <a:t>Be sure to navigate </a:t>
            </a:r>
            <a:r>
              <a:rPr lang="en-US" sz="2600" b="1">
                <a:solidFill>
                  <a:srgbClr val="501214"/>
                </a:solidFill>
                <a:latin typeface="Aptos Bold"/>
                <a:ea typeface="Aptos Bold"/>
                <a:cs typeface="Aptos Bold"/>
                <a:sym typeface="Aptos Bold"/>
              </a:rPr>
              <a:t>around </a:t>
            </a:r>
            <a:r>
              <a:rPr lang="en-US" sz="2600">
                <a:solidFill>
                  <a:srgbClr val="501214"/>
                </a:solidFill>
                <a:latin typeface="Aptos"/>
                <a:ea typeface="Aptos"/>
                <a:cs typeface="Aptos"/>
                <a:sym typeface="Aptos"/>
              </a:rPr>
              <a:t>Texas Wild Rice habitat when tubing or swimming in the river. State Scientific Areas are demarcated by signs and buoy lines which should not be crossed.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EA09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88185"/>
            <a:chOff x="0" y="0"/>
            <a:chExt cx="24384000" cy="250914"/>
          </a:xfrm>
        </p:grpSpPr>
        <p:sp>
          <p:nvSpPr>
            <p:cNvPr id="3" name="Freeform 3"/>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4" name="Group 4"/>
          <p:cNvGrpSpPr/>
          <p:nvPr/>
        </p:nvGrpSpPr>
        <p:grpSpPr>
          <a:xfrm>
            <a:off x="0" y="10098815"/>
            <a:ext cx="18288000" cy="188185"/>
            <a:chOff x="0" y="0"/>
            <a:chExt cx="24384000" cy="250914"/>
          </a:xfrm>
        </p:grpSpPr>
        <p:sp>
          <p:nvSpPr>
            <p:cNvPr id="5" name="Freeform 5"/>
            <p:cNvSpPr/>
            <p:nvPr/>
          </p:nvSpPr>
          <p:spPr>
            <a:xfrm>
              <a:off x="0" y="0"/>
              <a:ext cx="24384000" cy="250952"/>
            </a:xfrm>
            <a:custGeom>
              <a:avLst/>
              <a:gdLst/>
              <a:ahLst/>
              <a:cxnLst/>
              <a:rect l="l" t="t" r="r" b="b"/>
              <a:pathLst>
                <a:path w="24384000" h="250952">
                  <a:moveTo>
                    <a:pt x="0" y="0"/>
                  </a:moveTo>
                  <a:lnTo>
                    <a:pt x="24384000" y="0"/>
                  </a:lnTo>
                  <a:lnTo>
                    <a:pt x="24384000" y="250952"/>
                  </a:lnTo>
                  <a:lnTo>
                    <a:pt x="0" y="250952"/>
                  </a:lnTo>
                  <a:lnTo>
                    <a:pt x="0" y="0"/>
                  </a:lnTo>
                  <a:close/>
                </a:path>
              </a:pathLst>
            </a:custGeom>
            <a:blipFill>
              <a:blip r:embed="rId2"/>
              <a:stretch>
                <a:fillRect l="-17960" t="-31801" r="-10908" b="-20268"/>
              </a:stretch>
            </a:blipFill>
          </p:spPr>
          <p:txBody>
            <a:bodyPr/>
            <a:lstStyle/>
            <a:p>
              <a:endParaRPr lang="en-US"/>
            </a:p>
          </p:txBody>
        </p:sp>
      </p:grpSp>
      <p:grpSp>
        <p:nvGrpSpPr>
          <p:cNvPr id="6" name="Group 6"/>
          <p:cNvGrpSpPr/>
          <p:nvPr/>
        </p:nvGrpSpPr>
        <p:grpSpPr>
          <a:xfrm>
            <a:off x="4543468" y="6844086"/>
            <a:ext cx="6127454" cy="2414214"/>
            <a:chOff x="0" y="0"/>
            <a:chExt cx="8169938" cy="3218953"/>
          </a:xfrm>
        </p:grpSpPr>
        <p:sp>
          <p:nvSpPr>
            <p:cNvPr id="7" name="Freeform 7"/>
            <p:cNvSpPr/>
            <p:nvPr/>
          </p:nvSpPr>
          <p:spPr>
            <a:xfrm rot="1674169" flipH="1">
              <a:off x="6401028" y="265063"/>
              <a:ext cx="1505447" cy="1499972"/>
            </a:xfrm>
            <a:custGeom>
              <a:avLst/>
              <a:gdLst/>
              <a:ahLst/>
              <a:cxnLst/>
              <a:rect l="l" t="t" r="r" b="b"/>
              <a:pathLst>
                <a:path w="1505447" h="1499972">
                  <a:moveTo>
                    <a:pt x="1505446" y="0"/>
                  </a:moveTo>
                  <a:lnTo>
                    <a:pt x="0" y="0"/>
                  </a:lnTo>
                  <a:lnTo>
                    <a:pt x="0" y="1499972"/>
                  </a:lnTo>
                  <a:lnTo>
                    <a:pt x="1505446" y="1499972"/>
                  </a:lnTo>
                  <a:lnTo>
                    <a:pt x="15054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0" y="1161553"/>
              <a:ext cx="7740103" cy="2057400"/>
              <a:chOff x="0" y="0"/>
              <a:chExt cx="1528909" cy="406400"/>
            </a:xfrm>
          </p:grpSpPr>
          <p:sp>
            <p:nvSpPr>
              <p:cNvPr id="9" name="Freeform 9"/>
              <p:cNvSpPr/>
              <p:nvPr/>
            </p:nvSpPr>
            <p:spPr>
              <a:xfrm>
                <a:off x="0" y="0"/>
                <a:ext cx="1528909" cy="406400"/>
              </a:xfrm>
              <a:custGeom>
                <a:avLst/>
                <a:gdLst/>
                <a:ahLst/>
                <a:cxnLst/>
                <a:rect l="l" t="t" r="r" b="b"/>
                <a:pathLst>
                  <a:path w="1528909" h="406400">
                    <a:moveTo>
                      <a:pt x="1325709" y="0"/>
                    </a:moveTo>
                    <a:cubicBezTo>
                      <a:pt x="1437934" y="0"/>
                      <a:pt x="1528909" y="90976"/>
                      <a:pt x="1528909" y="203200"/>
                    </a:cubicBezTo>
                    <a:cubicBezTo>
                      <a:pt x="1528909" y="315424"/>
                      <a:pt x="1437934" y="406400"/>
                      <a:pt x="1325709" y="406400"/>
                    </a:cubicBezTo>
                    <a:lnTo>
                      <a:pt x="203200" y="406400"/>
                    </a:lnTo>
                    <a:cubicBezTo>
                      <a:pt x="90976" y="406400"/>
                      <a:pt x="0" y="315424"/>
                      <a:pt x="0" y="203200"/>
                    </a:cubicBezTo>
                    <a:cubicBezTo>
                      <a:pt x="0" y="90976"/>
                      <a:pt x="90976" y="0"/>
                      <a:pt x="203200" y="0"/>
                    </a:cubicBezTo>
                    <a:close/>
                  </a:path>
                </a:pathLst>
              </a:custGeom>
              <a:solidFill>
                <a:srgbClr val="F87860"/>
              </a:solidFill>
            </p:spPr>
            <p:txBody>
              <a:bodyPr/>
              <a:lstStyle/>
              <a:p>
                <a:endParaRPr lang="en-US"/>
              </a:p>
            </p:txBody>
          </p:sp>
          <p:sp>
            <p:nvSpPr>
              <p:cNvPr id="10" name="TextBox 10"/>
              <p:cNvSpPr txBox="1"/>
              <p:nvPr/>
            </p:nvSpPr>
            <p:spPr>
              <a:xfrm>
                <a:off x="0" y="66675"/>
                <a:ext cx="1528909" cy="339725"/>
              </a:xfrm>
              <a:prstGeom prst="rect">
                <a:avLst/>
              </a:prstGeom>
            </p:spPr>
            <p:txBody>
              <a:bodyPr lIns="50800" tIns="50800" rIns="50800" bIns="50800" rtlCol="0" anchor="ctr"/>
              <a:lstStyle/>
              <a:p>
                <a:pPr algn="ctr">
                  <a:lnSpc>
                    <a:spcPts val="2093"/>
                  </a:lnSpc>
                </a:pPr>
                <a:endParaRPr/>
              </a:p>
            </p:txBody>
          </p:sp>
        </p:grpSp>
        <p:sp>
          <p:nvSpPr>
            <p:cNvPr id="11" name="TextBox 11"/>
            <p:cNvSpPr txBox="1"/>
            <p:nvPr/>
          </p:nvSpPr>
          <p:spPr>
            <a:xfrm>
              <a:off x="233492" y="1433385"/>
              <a:ext cx="7273120" cy="1591805"/>
            </a:xfrm>
            <a:prstGeom prst="rect">
              <a:avLst/>
            </a:prstGeom>
          </p:spPr>
          <p:txBody>
            <a:bodyPr lIns="0" tIns="0" rIns="0" bIns="0" rtlCol="0" anchor="t">
              <a:spAutoFit/>
            </a:bodyPr>
            <a:lstStyle/>
            <a:p>
              <a:pPr algn="ctr">
                <a:lnSpc>
                  <a:spcPts val="4539"/>
                </a:lnSpc>
              </a:pPr>
              <a:r>
                <a:rPr lang="en-US" sz="4585" b="1" i="1">
                  <a:solidFill>
                    <a:srgbClr val="FFFFFF"/>
                  </a:solidFill>
                  <a:latin typeface="Aptos Bold Italics"/>
                  <a:ea typeface="Aptos Bold Italics"/>
                  <a:cs typeface="Aptos Bold Italics"/>
                  <a:sym typeface="Aptos Bold Italics"/>
                </a:rPr>
                <a:t>Remember your friends in the water!</a:t>
              </a:r>
            </a:p>
          </p:txBody>
        </p:sp>
      </p:grpSp>
      <p:sp>
        <p:nvSpPr>
          <p:cNvPr id="12" name="Freeform 12"/>
          <p:cNvSpPr/>
          <p:nvPr/>
        </p:nvSpPr>
        <p:spPr>
          <a:xfrm rot="2211253">
            <a:off x="11051261" y="670959"/>
            <a:ext cx="4866717" cy="5610467"/>
          </a:xfrm>
          <a:custGeom>
            <a:avLst/>
            <a:gdLst/>
            <a:ahLst/>
            <a:cxnLst/>
            <a:rect l="l" t="t" r="r" b="b"/>
            <a:pathLst>
              <a:path w="4866717" h="5610467">
                <a:moveTo>
                  <a:pt x="0" y="0"/>
                </a:moveTo>
                <a:lnTo>
                  <a:pt x="4866717" y="0"/>
                </a:lnTo>
                <a:lnTo>
                  <a:pt x="4866717" y="5610467"/>
                </a:lnTo>
                <a:lnTo>
                  <a:pt x="0" y="5610467"/>
                </a:lnTo>
                <a:lnTo>
                  <a:pt x="0" y="0"/>
                </a:lnTo>
                <a:close/>
              </a:path>
            </a:pathLst>
          </a:custGeom>
          <a:blipFill>
            <a:blip r:embed="rId4"/>
            <a:stretch>
              <a:fillRect/>
            </a:stretch>
          </a:blipFill>
        </p:spPr>
        <p:txBody>
          <a:bodyPr/>
          <a:lstStyle/>
          <a:p>
            <a:endParaRPr lang="en-US"/>
          </a:p>
        </p:txBody>
      </p:sp>
      <p:sp>
        <p:nvSpPr>
          <p:cNvPr id="13" name="Freeform 13"/>
          <p:cNvSpPr/>
          <p:nvPr/>
        </p:nvSpPr>
        <p:spPr>
          <a:xfrm rot="485565">
            <a:off x="10947214" y="3994544"/>
            <a:ext cx="5659192" cy="4325606"/>
          </a:xfrm>
          <a:custGeom>
            <a:avLst/>
            <a:gdLst/>
            <a:ahLst/>
            <a:cxnLst/>
            <a:rect l="l" t="t" r="r" b="b"/>
            <a:pathLst>
              <a:path w="5659192" h="4325606">
                <a:moveTo>
                  <a:pt x="0" y="0"/>
                </a:moveTo>
                <a:lnTo>
                  <a:pt x="5659192" y="0"/>
                </a:lnTo>
                <a:lnTo>
                  <a:pt x="5659192" y="4325605"/>
                </a:lnTo>
                <a:lnTo>
                  <a:pt x="0" y="4325605"/>
                </a:lnTo>
                <a:lnTo>
                  <a:pt x="0" y="0"/>
                </a:lnTo>
                <a:close/>
              </a:path>
            </a:pathLst>
          </a:custGeom>
          <a:blipFill>
            <a:blip r:embed="rId5"/>
            <a:stretch>
              <a:fillRect/>
            </a:stretch>
          </a:blipFill>
        </p:spPr>
        <p:txBody>
          <a:bodyPr/>
          <a:lstStyle/>
          <a:p>
            <a:endParaRPr lang="en-US"/>
          </a:p>
        </p:txBody>
      </p:sp>
      <p:sp>
        <p:nvSpPr>
          <p:cNvPr id="14" name="TextBox 14"/>
          <p:cNvSpPr txBox="1"/>
          <p:nvPr/>
        </p:nvSpPr>
        <p:spPr>
          <a:xfrm>
            <a:off x="1028700" y="1407214"/>
            <a:ext cx="7762488" cy="1724245"/>
          </a:xfrm>
          <a:prstGeom prst="rect">
            <a:avLst/>
          </a:prstGeom>
        </p:spPr>
        <p:txBody>
          <a:bodyPr lIns="0" tIns="0" rIns="0" bIns="0" rtlCol="0" anchor="t">
            <a:spAutoFit/>
          </a:bodyPr>
          <a:lstStyle/>
          <a:p>
            <a:pPr algn="l">
              <a:lnSpc>
                <a:spcPts val="6479"/>
              </a:lnSpc>
            </a:pPr>
            <a:r>
              <a:rPr lang="en-US" sz="7713" b="1">
                <a:solidFill>
                  <a:srgbClr val="501214"/>
                </a:solidFill>
                <a:latin typeface="Aptos Bold"/>
                <a:ea typeface="Aptos Bold"/>
                <a:cs typeface="Aptos Bold"/>
                <a:sym typeface="Aptos Bold"/>
              </a:rPr>
              <a:t>All Creatures Great and Small</a:t>
            </a:r>
          </a:p>
        </p:txBody>
      </p:sp>
      <p:sp>
        <p:nvSpPr>
          <p:cNvPr id="15" name="TextBox 15"/>
          <p:cNvSpPr txBox="1"/>
          <p:nvPr/>
        </p:nvSpPr>
        <p:spPr>
          <a:xfrm>
            <a:off x="1028700" y="3364475"/>
            <a:ext cx="9063145" cy="5332476"/>
          </a:xfrm>
          <a:prstGeom prst="rect">
            <a:avLst/>
          </a:prstGeom>
        </p:spPr>
        <p:txBody>
          <a:bodyPr lIns="0" tIns="0" rIns="0" bIns="0" rtlCol="0" anchor="t">
            <a:spAutoFit/>
          </a:bodyPr>
          <a:lstStyle/>
          <a:p>
            <a:pPr algn="l">
              <a:lnSpc>
                <a:spcPts val="3120"/>
              </a:lnSpc>
            </a:pPr>
            <a:r>
              <a:rPr lang="en-US" sz="2600">
                <a:solidFill>
                  <a:srgbClr val="501214"/>
                </a:solidFill>
                <a:latin typeface="Aptos"/>
                <a:ea typeface="Aptos"/>
                <a:cs typeface="Aptos"/>
                <a:sym typeface="Aptos"/>
              </a:rPr>
              <a:t>Just like how every endemic species has a unique role in their ecosystem, we too each have an important role to play in the protection of our natural environment. Even the smallest actions can have a large impact on ecosystem balance. </a:t>
            </a:r>
            <a:r>
              <a:rPr lang="en-US" sz="2600" b="1">
                <a:solidFill>
                  <a:srgbClr val="501214"/>
                </a:solidFill>
                <a:latin typeface="Aptos Bold"/>
                <a:ea typeface="Aptos Bold"/>
                <a:cs typeface="Aptos Bold"/>
                <a:sym typeface="Aptos Bold"/>
              </a:rPr>
              <a:t>Conservation is a community effort.</a:t>
            </a:r>
            <a:r>
              <a:rPr lang="en-US" sz="2600">
                <a:solidFill>
                  <a:srgbClr val="501214"/>
                </a:solidFill>
                <a:latin typeface="Aptos"/>
                <a:ea typeface="Aptos"/>
                <a:cs typeface="Aptos"/>
                <a:sym typeface="Aptos"/>
              </a:rPr>
              <a:t> </a:t>
            </a:r>
          </a:p>
          <a:p>
            <a:pPr algn="l">
              <a:lnSpc>
                <a:spcPts val="3640"/>
              </a:lnSpc>
            </a:pPr>
            <a:endParaRPr lang="en-US" sz="2600">
              <a:solidFill>
                <a:srgbClr val="501214"/>
              </a:solidFill>
              <a:latin typeface="Aptos"/>
              <a:ea typeface="Aptos"/>
              <a:cs typeface="Aptos"/>
              <a:sym typeface="Aptos"/>
            </a:endParaRPr>
          </a:p>
          <a:p>
            <a:pPr algn="l">
              <a:lnSpc>
                <a:spcPts val="3120"/>
              </a:lnSpc>
            </a:pPr>
            <a:r>
              <a:rPr lang="en-US" sz="2600">
                <a:solidFill>
                  <a:srgbClr val="501214"/>
                </a:solidFill>
                <a:latin typeface="Aptos"/>
                <a:ea typeface="Aptos"/>
                <a:cs typeface="Aptos"/>
                <a:sym typeface="Aptos"/>
              </a:rPr>
              <a:t>The future of our university is </a:t>
            </a:r>
            <a:r>
              <a:rPr lang="en-US" sz="2600" b="1">
                <a:solidFill>
                  <a:srgbClr val="501214"/>
                </a:solidFill>
                <a:latin typeface="Aptos Bold"/>
                <a:ea typeface="Aptos Bold"/>
                <a:cs typeface="Aptos Bold"/>
                <a:sym typeface="Aptos Bold"/>
              </a:rPr>
              <a:t>intertwined </a:t>
            </a:r>
            <a:r>
              <a:rPr lang="en-US" sz="2600">
                <a:solidFill>
                  <a:srgbClr val="501214"/>
                </a:solidFill>
                <a:latin typeface="Aptos"/>
                <a:ea typeface="Aptos"/>
                <a:cs typeface="Aptos"/>
                <a:sym typeface="Aptos"/>
              </a:rPr>
              <a:t>with the future of our river and all its inhabitants. Only together can we ensure that what makes San Marcos beautiful today can be enjoyed by Bobcats for generations to come. </a:t>
            </a:r>
          </a:p>
          <a:p>
            <a:pPr algn="l">
              <a:lnSpc>
                <a:spcPts val="3744"/>
              </a:lnSpc>
            </a:pPr>
            <a:endParaRPr lang="en-US" sz="2600">
              <a:solidFill>
                <a:srgbClr val="501214"/>
              </a:solidFill>
              <a:latin typeface="Aptos"/>
              <a:ea typeface="Aptos"/>
              <a:cs typeface="Aptos"/>
              <a:sym typeface="Aptos"/>
            </a:endParaRPr>
          </a:p>
          <a:p>
            <a:pPr algn="l">
              <a:lnSpc>
                <a:spcPts val="3744"/>
              </a:lnSpc>
            </a:pPr>
            <a:endParaRPr lang="en-US" sz="2600">
              <a:solidFill>
                <a:srgbClr val="501214"/>
              </a:solidFill>
              <a:latin typeface="Aptos"/>
              <a:ea typeface="Aptos"/>
              <a:cs typeface="Aptos"/>
              <a:sym typeface="Aptos"/>
            </a:endParaRPr>
          </a:p>
          <a:p>
            <a:pPr algn="l">
              <a:lnSpc>
                <a:spcPts val="3744"/>
              </a:lnSpc>
            </a:pPr>
            <a:endParaRPr lang="en-US" sz="2600">
              <a:solidFill>
                <a:srgbClr val="501214"/>
              </a:solidFill>
              <a:latin typeface="Aptos"/>
              <a:ea typeface="Aptos"/>
              <a:cs typeface="Aptos"/>
              <a:sym typeface="Apto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1157</Words>
  <Application>Microsoft Office PowerPoint</Application>
  <PresentationFormat>Custom</PresentationFormat>
  <Paragraphs>86</Paragraphs>
  <Slides>9</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Calibri</vt:lpstr>
      <vt:lpstr>Aptos</vt:lpstr>
      <vt:lpstr>Arial</vt:lpstr>
      <vt:lpstr>Aptos Bold Italics</vt:lpstr>
      <vt:lpstr>Aptos Italics</vt:lpstr>
      <vt:lpstr>Aptos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endangered species</dc:title>
  <cp:lastModifiedBy>Montoya, Adriana R</cp:lastModifiedBy>
  <cp:revision>1</cp:revision>
  <dcterms:created xsi:type="dcterms:W3CDTF">2006-08-16T00:00:00Z</dcterms:created>
  <dcterms:modified xsi:type="dcterms:W3CDTF">2026-08-12T21:31:15Z</dcterms:modified>
  <dc:identifier>DAHMsMeRKWo</dc:identifier>
</cp:coreProperties>
</file>