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8288000" cy="10287000"/>
  <p:notesSz cx="6858000" cy="9144000"/>
  <p:embeddedFontLst>
    <p:embeddedFont>
      <p:font typeface="Aptos Bold" panose="020B0604020202020204" charset="0"/>
      <p:regular r:id="rId11"/>
    </p:embeddedFont>
    <p:embeddedFont>
      <p:font typeface="Aptos Bold Italics" panose="020B0604020202020204" charset="0"/>
      <p:regular r:id="rId12"/>
    </p:embeddedFont>
    <p:embeddedFont>
      <p:font typeface="Canva Sans Italics" panose="020B0604020202020204" charset="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4" d="100"/>
          <a:sy n="54" d="100"/>
        </p:scale>
        <p:origin x="271"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12.08.2026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www.edwardsaquifer.org/aquifer-science/maps-gis/#section1_edwards-aquifer-recharge-zone" TargetMode="External"/><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hyperlink" Target="https://www.edwardsaquifer.net/intro.html"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7.xml.rels><?xml version="1.0" encoding="UTF-8" standalone="yes"?>
<Relationships xmlns="http://schemas.openxmlformats.org/package/2006/relationships"><Relationship Id="rId8" Type="http://schemas.openxmlformats.org/officeDocument/2006/relationships/hyperlink" Target="https://www.facilities.txst.edu/contact-us-email.html" TargetMode="External"/><Relationship Id="rId3" Type="http://schemas.openxmlformats.org/officeDocument/2006/relationships/image" Target="../media/image18.svg"/><Relationship Id="rId7" Type="http://schemas.openxmlformats.org/officeDocument/2006/relationships/hyperlink" Target="https://www.reslife.txst.edu/residents/maintenance.html"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1.svg"/><Relationship Id="rId11" Type="http://schemas.openxmlformats.org/officeDocument/2006/relationships/hyperlink" Target="https://sustainability.txst.edu" TargetMode="External"/><Relationship Id="rId5" Type="http://schemas.openxmlformats.org/officeDocument/2006/relationships/image" Target="../media/image20.svg"/><Relationship Id="rId10" Type="http://schemas.openxmlformats.org/officeDocument/2006/relationships/hyperlink" Target="https://www.meadowscenter.txst.edu/leadership/texasstreamteam.html" TargetMode="External"/><Relationship Id="rId4" Type="http://schemas.openxmlformats.org/officeDocument/2006/relationships/image" Target="../media/image19.svg"/><Relationship Id="rId9" Type="http://schemas.openxmlformats.org/officeDocument/2006/relationships/hyperlink" Target="https://sustainability.txst.edu/involvement/my-txst-my-home-a-cleaner-campus-starts-here.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0" y="0"/>
            <a:ext cx="18288000" cy="188185"/>
            <a:chOff x="0" y="0"/>
            <a:chExt cx="24384000" cy="250914"/>
          </a:xfrm>
        </p:grpSpPr>
        <p:sp>
          <p:nvSpPr>
            <p:cNvPr id="5" name="Freeform 5"/>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t="-13370" b="-14159"/>
              </a:stretch>
            </a:blipFill>
          </p:spPr>
          <p:txBody>
            <a:bodyPr/>
            <a:lstStyle/>
            <a:p>
              <a:endParaRPr lang="en-US"/>
            </a:p>
          </p:txBody>
        </p:sp>
      </p:grpSp>
      <p:grpSp>
        <p:nvGrpSpPr>
          <p:cNvPr id="6" name="Group 6"/>
          <p:cNvGrpSpPr/>
          <p:nvPr/>
        </p:nvGrpSpPr>
        <p:grpSpPr>
          <a:xfrm>
            <a:off x="0" y="-369163"/>
            <a:ext cx="18564466" cy="2979308"/>
            <a:chOff x="0" y="0"/>
            <a:chExt cx="4889407" cy="784674"/>
          </a:xfrm>
        </p:grpSpPr>
        <p:sp>
          <p:nvSpPr>
            <p:cNvPr id="7" name="Freeform 7"/>
            <p:cNvSpPr/>
            <p:nvPr/>
          </p:nvSpPr>
          <p:spPr>
            <a:xfrm>
              <a:off x="0" y="0"/>
              <a:ext cx="4889407" cy="784674"/>
            </a:xfrm>
            <a:custGeom>
              <a:avLst/>
              <a:gdLst/>
              <a:ahLst/>
              <a:cxnLst/>
              <a:rect l="l" t="t" r="r" b="b"/>
              <a:pathLst>
                <a:path w="4889407" h="784674">
                  <a:moveTo>
                    <a:pt x="0" y="0"/>
                  </a:moveTo>
                  <a:lnTo>
                    <a:pt x="4889407" y="0"/>
                  </a:lnTo>
                  <a:lnTo>
                    <a:pt x="4889407" y="784674"/>
                  </a:lnTo>
                  <a:lnTo>
                    <a:pt x="0" y="784674"/>
                  </a:lnTo>
                  <a:close/>
                </a:path>
              </a:pathLst>
            </a:custGeom>
            <a:solidFill>
              <a:srgbClr val="FFFFFF"/>
            </a:solidFill>
          </p:spPr>
          <p:txBody>
            <a:bodyPr/>
            <a:lstStyle/>
            <a:p>
              <a:endParaRPr lang="en-US"/>
            </a:p>
          </p:txBody>
        </p:sp>
        <p:sp>
          <p:nvSpPr>
            <p:cNvPr id="8" name="TextBox 8"/>
            <p:cNvSpPr txBox="1"/>
            <p:nvPr/>
          </p:nvSpPr>
          <p:spPr>
            <a:xfrm>
              <a:off x="0" y="-38100"/>
              <a:ext cx="4889407" cy="822774"/>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11470" y="2793654"/>
            <a:ext cx="19447571" cy="9813740"/>
            <a:chOff x="0" y="0"/>
            <a:chExt cx="24384000" cy="12304789"/>
          </a:xfrm>
        </p:grpSpPr>
        <p:sp>
          <p:nvSpPr>
            <p:cNvPr id="10" name="Freeform 10"/>
            <p:cNvSpPr/>
            <p:nvPr/>
          </p:nvSpPr>
          <p:spPr>
            <a:xfrm>
              <a:off x="0" y="0"/>
              <a:ext cx="24383854" cy="12304776"/>
            </a:xfrm>
            <a:custGeom>
              <a:avLst/>
              <a:gdLst/>
              <a:ahLst/>
              <a:cxnLst/>
              <a:rect l="l" t="t" r="r" b="b"/>
              <a:pathLst>
                <a:path w="24383854" h="12304776">
                  <a:moveTo>
                    <a:pt x="0" y="0"/>
                  </a:moveTo>
                  <a:lnTo>
                    <a:pt x="24383854" y="0"/>
                  </a:lnTo>
                  <a:lnTo>
                    <a:pt x="24383854" y="12304776"/>
                  </a:lnTo>
                  <a:lnTo>
                    <a:pt x="0" y="12304776"/>
                  </a:lnTo>
                  <a:lnTo>
                    <a:pt x="0" y="0"/>
                  </a:lnTo>
                  <a:close/>
                </a:path>
              </a:pathLst>
            </a:custGeom>
            <a:blipFill>
              <a:blip r:embed="rId4"/>
              <a:stretch>
                <a:fillRect t="-11445" b="-11445"/>
              </a:stretch>
            </a:blipFill>
          </p:spPr>
          <p:txBody>
            <a:bodyPr/>
            <a:lstStyle/>
            <a:p>
              <a:endParaRPr lang="en-US"/>
            </a:p>
          </p:txBody>
        </p:sp>
      </p:grpSp>
      <p:grpSp>
        <p:nvGrpSpPr>
          <p:cNvPr id="11" name="Group 11"/>
          <p:cNvGrpSpPr/>
          <p:nvPr/>
        </p:nvGrpSpPr>
        <p:grpSpPr>
          <a:xfrm>
            <a:off x="523589" y="783412"/>
            <a:ext cx="5516134" cy="1231506"/>
            <a:chOff x="0" y="0"/>
            <a:chExt cx="7354845" cy="1642008"/>
          </a:xfrm>
        </p:grpSpPr>
        <p:sp>
          <p:nvSpPr>
            <p:cNvPr id="12" name="Freeform 12"/>
            <p:cNvSpPr/>
            <p:nvPr/>
          </p:nvSpPr>
          <p:spPr>
            <a:xfrm>
              <a:off x="0" y="0"/>
              <a:ext cx="7354845" cy="1641983"/>
            </a:xfrm>
            <a:custGeom>
              <a:avLst/>
              <a:gdLst/>
              <a:ahLst/>
              <a:cxnLst/>
              <a:rect l="l" t="t" r="r" b="b"/>
              <a:pathLst>
                <a:path w="7354845" h="1641983">
                  <a:moveTo>
                    <a:pt x="0" y="0"/>
                  </a:moveTo>
                  <a:lnTo>
                    <a:pt x="7354845" y="0"/>
                  </a:lnTo>
                  <a:lnTo>
                    <a:pt x="7354845" y="1641983"/>
                  </a:lnTo>
                  <a:lnTo>
                    <a:pt x="0" y="1641983"/>
                  </a:lnTo>
                  <a:lnTo>
                    <a:pt x="0" y="0"/>
                  </a:lnTo>
                  <a:close/>
                </a:path>
              </a:pathLst>
            </a:custGeom>
            <a:blipFill>
              <a:blip r:embed="rId5"/>
              <a:stretch>
                <a:fillRect t="-593" b="-593"/>
              </a:stretch>
            </a:blipFill>
          </p:spPr>
          <p:txBody>
            <a:bodyPr/>
            <a:lstStyle/>
            <a:p>
              <a:endParaRPr lang="en-US"/>
            </a:p>
          </p:txBody>
        </p:sp>
      </p:grpSp>
      <p:sp>
        <p:nvSpPr>
          <p:cNvPr id="13" name="Freeform 13"/>
          <p:cNvSpPr/>
          <p:nvPr/>
        </p:nvSpPr>
        <p:spPr>
          <a:xfrm>
            <a:off x="-111470" y="2793654"/>
            <a:ext cx="19044417" cy="10526369"/>
          </a:xfrm>
          <a:custGeom>
            <a:avLst/>
            <a:gdLst/>
            <a:ahLst/>
            <a:cxnLst/>
            <a:rect l="l" t="t" r="r" b="b"/>
            <a:pathLst>
              <a:path w="19044417" h="10526369">
                <a:moveTo>
                  <a:pt x="0" y="0"/>
                </a:moveTo>
                <a:lnTo>
                  <a:pt x="19044417" y="0"/>
                </a:lnTo>
                <a:lnTo>
                  <a:pt x="19044417" y="10526369"/>
                </a:lnTo>
                <a:lnTo>
                  <a:pt x="0" y="10526369"/>
                </a:lnTo>
                <a:lnTo>
                  <a:pt x="0" y="0"/>
                </a:lnTo>
                <a:close/>
              </a:path>
            </a:pathLst>
          </a:custGeom>
          <a:blipFill>
            <a:blip>
              <a:alphaModFix amt="35000"/>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4" name="Group 14"/>
          <p:cNvGrpSpPr/>
          <p:nvPr/>
        </p:nvGrpSpPr>
        <p:grpSpPr>
          <a:xfrm>
            <a:off x="523589" y="5514536"/>
            <a:ext cx="11552120" cy="2633114"/>
            <a:chOff x="0" y="0"/>
            <a:chExt cx="15402827" cy="3510819"/>
          </a:xfrm>
        </p:grpSpPr>
        <p:sp>
          <p:nvSpPr>
            <p:cNvPr id="15" name="Freeform 15"/>
            <p:cNvSpPr/>
            <p:nvPr/>
          </p:nvSpPr>
          <p:spPr>
            <a:xfrm>
              <a:off x="0" y="0"/>
              <a:ext cx="15402821" cy="3510823"/>
            </a:xfrm>
            <a:custGeom>
              <a:avLst/>
              <a:gdLst/>
              <a:ahLst/>
              <a:cxnLst/>
              <a:rect l="l" t="t" r="r" b="b"/>
              <a:pathLst>
                <a:path w="15402821" h="3510823">
                  <a:moveTo>
                    <a:pt x="0" y="0"/>
                  </a:moveTo>
                  <a:lnTo>
                    <a:pt x="15402821" y="0"/>
                  </a:lnTo>
                  <a:lnTo>
                    <a:pt x="15402821" y="3510823"/>
                  </a:lnTo>
                  <a:lnTo>
                    <a:pt x="0" y="3510823"/>
                  </a:lnTo>
                  <a:close/>
                </a:path>
              </a:pathLst>
            </a:custGeom>
            <a:blipFill>
              <a:blip r:embed="rId7">
                <a:alphaModFix amt="0"/>
              </a:blip>
              <a:stretch>
                <a:fillRect l="-23148" r="-4370" b="-118020"/>
              </a:stretch>
            </a:blipFill>
          </p:spPr>
          <p:txBody>
            <a:bodyPr/>
            <a:lstStyle/>
            <a:p>
              <a:endParaRPr lang="en-US"/>
            </a:p>
          </p:txBody>
        </p:sp>
        <p:sp>
          <p:nvSpPr>
            <p:cNvPr id="16" name="TextBox 16"/>
            <p:cNvSpPr txBox="1"/>
            <p:nvPr/>
          </p:nvSpPr>
          <p:spPr>
            <a:xfrm>
              <a:off x="0" y="95250"/>
              <a:ext cx="15402827" cy="3415569"/>
            </a:xfrm>
            <a:prstGeom prst="rect">
              <a:avLst/>
            </a:prstGeom>
          </p:spPr>
          <p:txBody>
            <a:bodyPr lIns="0" tIns="0" rIns="0" bIns="0" rtlCol="0" anchor="b"/>
            <a:lstStyle/>
            <a:p>
              <a:pPr algn="l">
                <a:lnSpc>
                  <a:spcPts val="8748"/>
                </a:lnSpc>
              </a:pPr>
              <a:r>
                <a:rPr lang="en-US" sz="8100" b="1" spc="225">
                  <a:solidFill>
                    <a:srgbClr val="F5F1EE"/>
                  </a:solidFill>
                  <a:latin typeface="Aptos Bold"/>
                  <a:ea typeface="Aptos Bold"/>
                  <a:cs typeface="Aptos Bold"/>
                  <a:sym typeface="Aptos Bold"/>
                </a:rPr>
                <a:t>We Are What We Drink</a:t>
              </a:r>
            </a:p>
          </p:txBody>
        </p:sp>
      </p:grpSp>
      <p:sp>
        <p:nvSpPr>
          <p:cNvPr id="17" name="TextBox 17"/>
          <p:cNvSpPr txBox="1"/>
          <p:nvPr/>
        </p:nvSpPr>
        <p:spPr>
          <a:xfrm>
            <a:off x="564109" y="7958216"/>
            <a:ext cx="9199931" cy="397916"/>
          </a:xfrm>
          <a:prstGeom prst="rect">
            <a:avLst/>
          </a:prstGeom>
        </p:spPr>
        <p:txBody>
          <a:bodyPr lIns="0" tIns="0" rIns="0" bIns="0" rtlCol="0" anchor="t">
            <a:spAutoFit/>
          </a:bodyPr>
          <a:lstStyle/>
          <a:p>
            <a:pPr algn="l">
              <a:lnSpc>
                <a:spcPts val="3196"/>
              </a:lnSpc>
            </a:pPr>
            <a:r>
              <a:rPr lang="en-US" sz="2775" b="1">
                <a:solidFill>
                  <a:srgbClr val="F5F1EE"/>
                </a:solidFill>
                <a:latin typeface="Aptos Bold"/>
                <a:ea typeface="Aptos Bold"/>
                <a:cs typeface="Aptos Bold"/>
                <a:sym typeface="Aptos Bold"/>
              </a:rPr>
              <a:t>A Bobcat’s Guide to Campus Water Resources</a:t>
            </a:r>
          </a:p>
        </p:txBody>
      </p:sp>
      <p:grpSp>
        <p:nvGrpSpPr>
          <p:cNvPr id="18" name="Group 18"/>
          <p:cNvGrpSpPr/>
          <p:nvPr/>
        </p:nvGrpSpPr>
        <p:grpSpPr>
          <a:xfrm>
            <a:off x="0" y="2605469"/>
            <a:ext cx="18288000" cy="188185"/>
            <a:chOff x="0" y="0"/>
            <a:chExt cx="24384000" cy="250914"/>
          </a:xfrm>
        </p:grpSpPr>
        <p:sp>
          <p:nvSpPr>
            <p:cNvPr id="19" name="Freeform 19"/>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t="-13370" b="-14159"/>
              </a:stretch>
            </a:blipFill>
          </p:spPr>
          <p:txBody>
            <a:bodyPr/>
            <a:lstStyle/>
            <a:p>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EA095"/>
        </a:solidFill>
        <a:effectLst/>
      </p:bgPr>
    </p:bg>
    <p:spTree>
      <p:nvGrpSpPr>
        <p:cNvPr id="1" name=""/>
        <p:cNvGrpSpPr/>
        <p:nvPr/>
      </p:nvGrpSpPr>
      <p:grpSpPr>
        <a:xfrm>
          <a:off x="0" y="0"/>
          <a:ext cx="0" cy="0"/>
          <a:chOff x="0" y="0"/>
          <a:chExt cx="0" cy="0"/>
        </a:xfrm>
      </p:grpSpPr>
      <p:grpSp>
        <p:nvGrpSpPr>
          <p:cNvPr id="2" name="Group 2"/>
          <p:cNvGrpSpPr/>
          <p:nvPr/>
        </p:nvGrpSpPr>
        <p:grpSpPr>
          <a:xfrm>
            <a:off x="4411016"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0" y="5143500"/>
            <a:ext cx="18288000" cy="188185"/>
            <a:chOff x="0" y="0"/>
            <a:chExt cx="24384000" cy="250914"/>
          </a:xfrm>
        </p:grpSpPr>
        <p:sp>
          <p:nvSpPr>
            <p:cNvPr id="5" name="Freeform 5"/>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6" name="Group 6"/>
          <p:cNvGrpSpPr/>
          <p:nvPr/>
        </p:nvGrpSpPr>
        <p:grpSpPr>
          <a:xfrm>
            <a:off x="9144000" y="5143500"/>
            <a:ext cx="9144000" cy="5143500"/>
            <a:chOff x="0" y="0"/>
            <a:chExt cx="843385" cy="474404"/>
          </a:xfrm>
        </p:grpSpPr>
        <p:sp>
          <p:nvSpPr>
            <p:cNvPr id="7" name="Freeform 7"/>
            <p:cNvSpPr/>
            <p:nvPr/>
          </p:nvSpPr>
          <p:spPr>
            <a:xfrm>
              <a:off x="0" y="0"/>
              <a:ext cx="843385" cy="474404"/>
            </a:xfrm>
            <a:custGeom>
              <a:avLst/>
              <a:gdLst/>
              <a:ahLst/>
              <a:cxnLst/>
              <a:rect l="l" t="t" r="r" b="b"/>
              <a:pathLst>
                <a:path w="843385" h="474404">
                  <a:moveTo>
                    <a:pt x="0" y="0"/>
                  </a:moveTo>
                  <a:lnTo>
                    <a:pt x="843385" y="0"/>
                  </a:lnTo>
                  <a:lnTo>
                    <a:pt x="843385" y="474404"/>
                  </a:lnTo>
                  <a:lnTo>
                    <a:pt x="0" y="474404"/>
                  </a:lnTo>
                  <a:close/>
                </a:path>
              </a:pathLst>
            </a:custGeom>
            <a:blipFill>
              <a:blip r:embed="rId3"/>
              <a:stretch>
                <a:fillRect t="-9333" b="-9333"/>
              </a:stretch>
            </a:blipFill>
          </p:spPr>
          <p:txBody>
            <a:bodyPr/>
            <a:lstStyle/>
            <a:p>
              <a:endParaRPr lang="en-US"/>
            </a:p>
          </p:txBody>
        </p:sp>
      </p:grpSp>
      <p:grpSp>
        <p:nvGrpSpPr>
          <p:cNvPr id="8" name="Group 8"/>
          <p:cNvGrpSpPr/>
          <p:nvPr/>
        </p:nvGrpSpPr>
        <p:grpSpPr>
          <a:xfrm>
            <a:off x="0" y="0"/>
            <a:ext cx="9144000" cy="5143500"/>
            <a:chOff x="0" y="0"/>
            <a:chExt cx="919075" cy="516979"/>
          </a:xfrm>
        </p:grpSpPr>
        <p:sp>
          <p:nvSpPr>
            <p:cNvPr id="9" name="Freeform 9"/>
            <p:cNvSpPr/>
            <p:nvPr/>
          </p:nvSpPr>
          <p:spPr>
            <a:xfrm>
              <a:off x="0" y="0"/>
              <a:ext cx="919075" cy="516979"/>
            </a:xfrm>
            <a:custGeom>
              <a:avLst/>
              <a:gdLst/>
              <a:ahLst/>
              <a:cxnLst/>
              <a:rect l="l" t="t" r="r" b="b"/>
              <a:pathLst>
                <a:path w="919075" h="516979">
                  <a:moveTo>
                    <a:pt x="0" y="0"/>
                  </a:moveTo>
                  <a:lnTo>
                    <a:pt x="919075" y="0"/>
                  </a:lnTo>
                  <a:lnTo>
                    <a:pt x="919075" y="516979"/>
                  </a:lnTo>
                  <a:lnTo>
                    <a:pt x="0" y="516979"/>
                  </a:lnTo>
                  <a:close/>
                </a:path>
              </a:pathLst>
            </a:custGeom>
            <a:blipFill>
              <a:blip r:embed="rId4"/>
              <a:stretch>
                <a:fillRect t="-3888" b="-3888"/>
              </a:stretch>
            </a:blipFill>
          </p:spPr>
          <p:txBody>
            <a:bodyPr/>
            <a:lstStyle/>
            <a:p>
              <a:endParaRPr lang="en-US"/>
            </a:p>
          </p:txBody>
        </p:sp>
      </p:grpSp>
      <p:grpSp>
        <p:nvGrpSpPr>
          <p:cNvPr id="10" name="Group 10"/>
          <p:cNvGrpSpPr/>
          <p:nvPr/>
        </p:nvGrpSpPr>
        <p:grpSpPr>
          <a:xfrm>
            <a:off x="9439122" y="649989"/>
            <a:ext cx="7398305" cy="2692645"/>
            <a:chOff x="0" y="0"/>
            <a:chExt cx="9864406" cy="3590193"/>
          </a:xfrm>
        </p:grpSpPr>
        <p:sp>
          <p:nvSpPr>
            <p:cNvPr id="11" name="Freeform 11"/>
            <p:cNvSpPr/>
            <p:nvPr/>
          </p:nvSpPr>
          <p:spPr>
            <a:xfrm>
              <a:off x="0" y="0"/>
              <a:ext cx="9864406" cy="3590194"/>
            </a:xfrm>
            <a:custGeom>
              <a:avLst/>
              <a:gdLst/>
              <a:ahLst/>
              <a:cxnLst/>
              <a:rect l="l" t="t" r="r" b="b"/>
              <a:pathLst>
                <a:path w="9864406" h="3590194">
                  <a:moveTo>
                    <a:pt x="0" y="0"/>
                  </a:moveTo>
                  <a:lnTo>
                    <a:pt x="9864406" y="0"/>
                  </a:lnTo>
                  <a:lnTo>
                    <a:pt x="9864406" y="3590194"/>
                  </a:lnTo>
                  <a:lnTo>
                    <a:pt x="0" y="3590194"/>
                  </a:lnTo>
                  <a:close/>
                </a:path>
              </a:pathLst>
            </a:custGeom>
            <a:blipFill>
              <a:blip r:embed="rId5">
                <a:alphaModFix amt="0"/>
              </a:blip>
              <a:stretch>
                <a:fillRect t="-82183" r="-122472" b="-56026"/>
              </a:stretch>
            </a:blipFill>
          </p:spPr>
          <p:txBody>
            <a:bodyPr/>
            <a:lstStyle/>
            <a:p>
              <a:endParaRPr lang="en-US"/>
            </a:p>
          </p:txBody>
        </p:sp>
        <p:sp>
          <p:nvSpPr>
            <p:cNvPr id="12" name="TextBox 12"/>
            <p:cNvSpPr txBox="1"/>
            <p:nvPr/>
          </p:nvSpPr>
          <p:spPr>
            <a:xfrm>
              <a:off x="0" y="200025"/>
              <a:ext cx="9864406" cy="3390168"/>
            </a:xfrm>
            <a:prstGeom prst="rect">
              <a:avLst/>
            </a:prstGeom>
          </p:spPr>
          <p:txBody>
            <a:bodyPr lIns="0" tIns="0" rIns="0" bIns="0" rtlCol="0" anchor="b"/>
            <a:lstStyle/>
            <a:p>
              <a:pPr algn="l">
                <a:lnSpc>
                  <a:spcPts val="5742"/>
                </a:lnSpc>
              </a:pPr>
              <a:r>
                <a:rPr lang="en-US" sz="6600" b="1">
                  <a:solidFill>
                    <a:srgbClr val="501214"/>
                  </a:solidFill>
                  <a:latin typeface="Aptos Bold"/>
                  <a:ea typeface="Aptos Bold"/>
                  <a:cs typeface="Aptos Bold"/>
                  <a:sym typeface="Aptos Bold"/>
                </a:rPr>
                <a:t>People and Water in San Marcos</a:t>
              </a:r>
            </a:p>
            <a:p>
              <a:pPr algn="l">
                <a:lnSpc>
                  <a:spcPts val="5742"/>
                </a:lnSpc>
              </a:pPr>
              <a:endParaRPr lang="en-US" sz="6600" b="1">
                <a:solidFill>
                  <a:srgbClr val="501214"/>
                </a:solidFill>
                <a:latin typeface="Aptos Bold"/>
                <a:ea typeface="Aptos Bold"/>
                <a:cs typeface="Aptos Bold"/>
                <a:sym typeface="Aptos Bold"/>
              </a:endParaRPr>
            </a:p>
          </p:txBody>
        </p:sp>
      </p:grpSp>
      <p:sp>
        <p:nvSpPr>
          <p:cNvPr id="13" name="TextBox 13"/>
          <p:cNvSpPr txBox="1"/>
          <p:nvPr/>
        </p:nvSpPr>
        <p:spPr>
          <a:xfrm>
            <a:off x="9439122" y="2635595"/>
            <a:ext cx="8231788" cy="2082165"/>
          </a:xfrm>
          <a:prstGeom prst="rect">
            <a:avLst/>
          </a:prstGeom>
        </p:spPr>
        <p:txBody>
          <a:bodyPr lIns="0" tIns="0" rIns="0" bIns="0" rtlCol="0" anchor="t">
            <a:spAutoFit/>
          </a:bodyPr>
          <a:lstStyle/>
          <a:p>
            <a:pPr algn="l">
              <a:lnSpc>
                <a:spcPts val="3359"/>
              </a:lnSpc>
              <a:spcBef>
                <a:spcPct val="0"/>
              </a:spcBef>
            </a:pPr>
            <a:r>
              <a:rPr lang="en-US" sz="2400">
                <a:solidFill>
                  <a:srgbClr val="501214"/>
                </a:solidFill>
                <a:latin typeface="Aptos"/>
                <a:ea typeface="Aptos"/>
                <a:cs typeface="Aptos"/>
                <a:sym typeface="Aptos"/>
              </a:rPr>
              <a:t>Supported by the year-round flow of fresh water, humans have lived around the headwaters of the San Marcos River for almost </a:t>
            </a:r>
            <a:r>
              <a:rPr lang="en-US" sz="2400" b="1">
                <a:solidFill>
                  <a:srgbClr val="501214"/>
                </a:solidFill>
                <a:latin typeface="Aptos Bold"/>
                <a:ea typeface="Aptos Bold"/>
                <a:cs typeface="Aptos Bold"/>
                <a:sym typeface="Aptos Bold"/>
              </a:rPr>
              <a:t>13,000 years.</a:t>
            </a:r>
            <a:r>
              <a:rPr lang="en-US" sz="2400">
                <a:solidFill>
                  <a:srgbClr val="501214"/>
                </a:solidFill>
                <a:latin typeface="Aptos"/>
                <a:ea typeface="Aptos"/>
                <a:cs typeface="Aptos"/>
                <a:sym typeface="Aptos"/>
              </a:rPr>
              <a:t> Archaeological evidence indicates that the springs may be one of the oldest continually inhabited places in North America. </a:t>
            </a:r>
          </a:p>
        </p:txBody>
      </p:sp>
      <p:sp>
        <p:nvSpPr>
          <p:cNvPr id="14" name="TextBox 14"/>
          <p:cNvSpPr txBox="1"/>
          <p:nvPr/>
        </p:nvSpPr>
        <p:spPr>
          <a:xfrm>
            <a:off x="676064" y="6327880"/>
            <a:ext cx="7883935" cy="1244052"/>
          </a:xfrm>
          <a:prstGeom prst="rect">
            <a:avLst/>
          </a:prstGeom>
        </p:spPr>
        <p:txBody>
          <a:bodyPr lIns="0" tIns="0" rIns="0" bIns="0" rtlCol="0" anchor="t">
            <a:spAutoFit/>
          </a:bodyPr>
          <a:lstStyle/>
          <a:p>
            <a:pPr algn="l">
              <a:lnSpc>
                <a:spcPts val="3355"/>
              </a:lnSpc>
              <a:spcBef>
                <a:spcPct val="0"/>
              </a:spcBef>
            </a:pPr>
            <a:r>
              <a:rPr lang="en-US" sz="2396">
                <a:solidFill>
                  <a:srgbClr val="501214"/>
                </a:solidFill>
                <a:latin typeface="Aptos"/>
                <a:ea typeface="Aptos"/>
                <a:cs typeface="Aptos"/>
                <a:sym typeface="Aptos"/>
              </a:rPr>
              <a:t>Today, our unique aquifer and spring fed river continue to make life possible in San Marcos and at Texas State University. </a:t>
            </a:r>
          </a:p>
        </p:txBody>
      </p:sp>
      <p:sp>
        <p:nvSpPr>
          <p:cNvPr id="15" name="TextBox 15"/>
          <p:cNvSpPr txBox="1"/>
          <p:nvPr/>
        </p:nvSpPr>
        <p:spPr>
          <a:xfrm>
            <a:off x="676064" y="5717744"/>
            <a:ext cx="4449167" cy="524855"/>
          </a:xfrm>
          <a:prstGeom prst="rect">
            <a:avLst/>
          </a:prstGeom>
        </p:spPr>
        <p:txBody>
          <a:bodyPr lIns="0" tIns="0" rIns="0" bIns="0" rtlCol="0" anchor="t">
            <a:spAutoFit/>
          </a:bodyPr>
          <a:lstStyle/>
          <a:p>
            <a:pPr algn="l">
              <a:lnSpc>
                <a:spcPts val="4477"/>
              </a:lnSpc>
              <a:spcBef>
                <a:spcPct val="0"/>
              </a:spcBef>
            </a:pPr>
            <a:r>
              <a:rPr lang="en-US" sz="3198" b="1">
                <a:solidFill>
                  <a:srgbClr val="501214"/>
                </a:solidFill>
                <a:latin typeface="Aptos Bold"/>
                <a:ea typeface="Aptos Bold"/>
                <a:cs typeface="Aptos Bold"/>
                <a:sym typeface="Aptos Bold"/>
              </a:rPr>
              <a:t>Living History</a:t>
            </a:r>
          </a:p>
        </p:txBody>
      </p:sp>
      <p:sp>
        <p:nvSpPr>
          <p:cNvPr id="16" name="TextBox 16"/>
          <p:cNvSpPr txBox="1"/>
          <p:nvPr/>
        </p:nvSpPr>
        <p:spPr>
          <a:xfrm>
            <a:off x="676064" y="7962457"/>
            <a:ext cx="7233702" cy="1663065"/>
          </a:xfrm>
          <a:prstGeom prst="rect">
            <a:avLst/>
          </a:prstGeom>
        </p:spPr>
        <p:txBody>
          <a:bodyPr lIns="0" tIns="0" rIns="0" bIns="0" rtlCol="0" anchor="t">
            <a:spAutoFit/>
          </a:bodyPr>
          <a:lstStyle/>
          <a:p>
            <a:pPr algn="l">
              <a:lnSpc>
                <a:spcPts val="3359"/>
              </a:lnSpc>
              <a:spcBef>
                <a:spcPct val="0"/>
              </a:spcBef>
            </a:pPr>
            <a:r>
              <a:rPr lang="en-US" sz="2400">
                <a:solidFill>
                  <a:srgbClr val="501214"/>
                </a:solidFill>
                <a:latin typeface="Aptos"/>
                <a:ea typeface="Aptos"/>
                <a:cs typeface="Aptos"/>
                <a:sym typeface="Aptos"/>
              </a:rPr>
              <a:t>Becoming a </a:t>
            </a:r>
            <a:r>
              <a:rPr lang="en-US" sz="2400" b="1">
                <a:solidFill>
                  <a:srgbClr val="501214"/>
                </a:solidFill>
                <a:latin typeface="Aptos Bold"/>
                <a:ea typeface="Aptos Bold"/>
                <a:cs typeface="Aptos Bold"/>
                <a:sym typeface="Aptos Bold"/>
              </a:rPr>
              <a:t>steward of campus water resources</a:t>
            </a:r>
            <a:r>
              <a:rPr lang="en-US" sz="2400">
                <a:solidFill>
                  <a:srgbClr val="501214"/>
                </a:solidFill>
                <a:latin typeface="Aptos"/>
                <a:ea typeface="Aptos"/>
                <a:cs typeface="Aptos"/>
                <a:sym typeface="Aptos"/>
              </a:rPr>
              <a:t> is an important part of TXST culture and student life. Ensuring that future Bobcats have a clean, flowing river and drinkable water is our</a:t>
            </a:r>
            <a:r>
              <a:rPr lang="en-US" sz="2400" b="1">
                <a:solidFill>
                  <a:srgbClr val="501214"/>
                </a:solidFill>
                <a:latin typeface="Aptos Bold"/>
                <a:ea typeface="Aptos Bold"/>
                <a:cs typeface="Aptos Bold"/>
                <a:sym typeface="Aptos Bold"/>
              </a:rPr>
              <a:t> collective responsibility.</a:t>
            </a:r>
            <a:r>
              <a:rPr lang="en-US" sz="2400">
                <a:solidFill>
                  <a:srgbClr val="501214"/>
                </a:solidFill>
                <a:latin typeface="Aptos"/>
                <a:ea typeface="Aptos"/>
                <a:cs typeface="Aptos"/>
                <a:sym typeface="Aptos"/>
              </a:rPr>
              <a:t> </a:t>
            </a:r>
          </a:p>
        </p:txBody>
      </p:sp>
      <p:sp>
        <p:nvSpPr>
          <p:cNvPr id="17" name="TextBox 17"/>
          <p:cNvSpPr txBox="1"/>
          <p:nvPr/>
        </p:nvSpPr>
        <p:spPr>
          <a:xfrm>
            <a:off x="205219" y="159610"/>
            <a:ext cx="4478251" cy="256433"/>
          </a:xfrm>
          <a:prstGeom prst="rect">
            <a:avLst/>
          </a:prstGeom>
        </p:spPr>
        <p:txBody>
          <a:bodyPr lIns="0" tIns="0" rIns="0" bIns="0" rtlCol="0" anchor="t">
            <a:spAutoFit/>
          </a:bodyPr>
          <a:lstStyle/>
          <a:p>
            <a:pPr algn="l">
              <a:lnSpc>
                <a:spcPts val="2140"/>
              </a:lnSpc>
              <a:spcBef>
                <a:spcPct val="0"/>
              </a:spcBef>
            </a:pPr>
            <a:r>
              <a:rPr lang="en-US" sz="1529" b="1" i="1">
                <a:solidFill>
                  <a:srgbClr val="F9F9E4"/>
                </a:solidFill>
                <a:latin typeface="Aptos Bold Italics"/>
                <a:ea typeface="Aptos Bold Italics"/>
                <a:cs typeface="Aptos Bold Italics"/>
                <a:sym typeface="Aptos Bold Italics"/>
              </a:rPr>
              <a:t>San Marcos Springs by Susan Dunis, 2014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l="-17960" t="-31801" r="-10908" b="-20268"/>
              </a:stretch>
            </a:blipFill>
          </p:spPr>
          <p:txBody>
            <a:bodyPr/>
            <a:lstStyle/>
            <a:p>
              <a:endParaRPr lang="en-US"/>
            </a:p>
          </p:txBody>
        </p:sp>
      </p:grpSp>
      <p:grpSp>
        <p:nvGrpSpPr>
          <p:cNvPr id="4" name="Group 4"/>
          <p:cNvGrpSpPr/>
          <p:nvPr/>
        </p:nvGrpSpPr>
        <p:grpSpPr>
          <a:xfrm>
            <a:off x="633915" y="3776924"/>
            <a:ext cx="6680295" cy="2178050"/>
            <a:chOff x="0" y="0"/>
            <a:chExt cx="8907060" cy="2904067"/>
          </a:xfrm>
        </p:grpSpPr>
        <p:sp>
          <p:nvSpPr>
            <p:cNvPr id="5" name="TextBox 5"/>
            <p:cNvSpPr txBox="1"/>
            <p:nvPr/>
          </p:nvSpPr>
          <p:spPr>
            <a:xfrm>
              <a:off x="0" y="800735"/>
              <a:ext cx="8907060" cy="2103332"/>
            </a:xfrm>
            <a:prstGeom prst="rect">
              <a:avLst/>
            </a:prstGeom>
          </p:spPr>
          <p:txBody>
            <a:bodyPr lIns="0" tIns="0" rIns="0" bIns="0" rtlCol="0" anchor="t">
              <a:spAutoFit/>
            </a:bodyPr>
            <a:lstStyle/>
            <a:p>
              <a:pPr algn="l">
                <a:lnSpc>
                  <a:spcPts val="3220"/>
                </a:lnSpc>
                <a:spcBef>
                  <a:spcPct val="0"/>
                </a:spcBef>
              </a:pPr>
              <a:r>
                <a:rPr lang="en-US" sz="2300">
                  <a:solidFill>
                    <a:srgbClr val="FFFFFF"/>
                  </a:solidFill>
                  <a:latin typeface="Aptos"/>
                  <a:ea typeface="Aptos"/>
                  <a:cs typeface="Aptos"/>
                  <a:sym typeface="Aptos"/>
                </a:rPr>
                <a:t>An aquifer is a natural </a:t>
              </a:r>
              <a:r>
                <a:rPr lang="en-US" sz="2300" b="1">
                  <a:solidFill>
                    <a:srgbClr val="EBBA45"/>
                  </a:solidFill>
                  <a:latin typeface="Aptos Bold"/>
                  <a:ea typeface="Aptos Bold"/>
                  <a:cs typeface="Aptos Bold"/>
                  <a:sym typeface="Aptos Bold"/>
                </a:rPr>
                <a:t>underground reservoir</a:t>
              </a:r>
              <a:r>
                <a:rPr lang="en-US" sz="2300" b="1">
                  <a:solidFill>
                    <a:srgbClr val="6EA095"/>
                  </a:solidFill>
                  <a:latin typeface="Aptos Bold"/>
                  <a:ea typeface="Aptos Bold"/>
                  <a:cs typeface="Aptos Bold"/>
                  <a:sym typeface="Aptos Bold"/>
                </a:rPr>
                <a:t> </a:t>
              </a:r>
              <a:r>
                <a:rPr lang="en-US" sz="2300">
                  <a:solidFill>
                    <a:srgbClr val="FFFFFF"/>
                  </a:solidFill>
                  <a:latin typeface="Aptos"/>
                  <a:ea typeface="Aptos"/>
                  <a:cs typeface="Aptos"/>
                  <a:sym typeface="Aptos"/>
                </a:rPr>
                <a:t>of water made up of porous rock, sand, or gravel. Aquifers store usable groundwater in significant quantities, all unseen just below our feet.</a:t>
              </a:r>
            </a:p>
          </p:txBody>
        </p:sp>
        <p:sp>
          <p:nvSpPr>
            <p:cNvPr id="6" name="TextBox 6"/>
            <p:cNvSpPr txBox="1"/>
            <p:nvPr/>
          </p:nvSpPr>
          <p:spPr>
            <a:xfrm>
              <a:off x="0" y="-47625"/>
              <a:ext cx="8648341" cy="591185"/>
            </a:xfrm>
            <a:prstGeom prst="rect">
              <a:avLst/>
            </a:prstGeom>
          </p:spPr>
          <p:txBody>
            <a:bodyPr lIns="0" tIns="0" rIns="0" bIns="0" rtlCol="0" anchor="t">
              <a:spAutoFit/>
            </a:bodyPr>
            <a:lstStyle/>
            <a:p>
              <a:pPr algn="l">
                <a:lnSpc>
                  <a:spcPts val="3779"/>
                </a:lnSpc>
                <a:spcBef>
                  <a:spcPct val="0"/>
                </a:spcBef>
              </a:pPr>
              <a:r>
                <a:rPr lang="en-US" sz="2699" b="1">
                  <a:solidFill>
                    <a:srgbClr val="F87860"/>
                  </a:solidFill>
                  <a:latin typeface="Aptos Bold"/>
                  <a:ea typeface="Aptos Bold"/>
                  <a:cs typeface="Aptos Bold"/>
                  <a:sym typeface="Aptos Bold"/>
                </a:rPr>
                <a:t>What is an aquifer?</a:t>
              </a:r>
            </a:p>
          </p:txBody>
        </p:sp>
      </p:grpSp>
      <p:grpSp>
        <p:nvGrpSpPr>
          <p:cNvPr id="7" name="Group 7"/>
          <p:cNvGrpSpPr/>
          <p:nvPr/>
        </p:nvGrpSpPr>
        <p:grpSpPr>
          <a:xfrm>
            <a:off x="633915" y="6899275"/>
            <a:ext cx="6899902" cy="2581275"/>
            <a:chOff x="0" y="0"/>
            <a:chExt cx="9199869" cy="3441700"/>
          </a:xfrm>
        </p:grpSpPr>
        <p:sp>
          <p:nvSpPr>
            <p:cNvPr id="8" name="TextBox 8"/>
            <p:cNvSpPr txBox="1"/>
            <p:nvPr/>
          </p:nvSpPr>
          <p:spPr>
            <a:xfrm>
              <a:off x="0" y="804968"/>
              <a:ext cx="9199869" cy="2636732"/>
            </a:xfrm>
            <a:prstGeom prst="rect">
              <a:avLst/>
            </a:prstGeom>
          </p:spPr>
          <p:txBody>
            <a:bodyPr lIns="0" tIns="0" rIns="0" bIns="0" rtlCol="0" anchor="t">
              <a:spAutoFit/>
            </a:bodyPr>
            <a:lstStyle/>
            <a:p>
              <a:pPr algn="l">
                <a:lnSpc>
                  <a:spcPts val="3220"/>
                </a:lnSpc>
                <a:spcBef>
                  <a:spcPct val="0"/>
                </a:spcBef>
              </a:pPr>
              <a:r>
                <a:rPr lang="en-US" sz="2300">
                  <a:solidFill>
                    <a:srgbClr val="FFFFFF"/>
                  </a:solidFill>
                  <a:latin typeface="Aptos"/>
                  <a:ea typeface="Aptos"/>
                  <a:cs typeface="Aptos"/>
                  <a:sym typeface="Aptos"/>
                </a:rPr>
                <a:t>Aquifers are refilled when rain and runoff percolates back into the ground in certain permeable areas called </a:t>
              </a:r>
              <a:r>
                <a:rPr lang="en-US" sz="2300" b="1">
                  <a:solidFill>
                    <a:srgbClr val="EBBA45"/>
                  </a:solidFill>
                  <a:latin typeface="Aptos Bold"/>
                  <a:ea typeface="Aptos Bold"/>
                  <a:cs typeface="Aptos Bold"/>
                  <a:sym typeface="Aptos Bold"/>
                </a:rPr>
                <a:t>recharge zones</a:t>
              </a:r>
              <a:r>
                <a:rPr lang="en-US" sz="2300">
                  <a:solidFill>
                    <a:srgbClr val="6EA095"/>
                  </a:solidFill>
                  <a:latin typeface="Aptos"/>
                  <a:ea typeface="Aptos"/>
                  <a:cs typeface="Aptos"/>
                  <a:sym typeface="Aptos"/>
                </a:rPr>
                <a:t>.</a:t>
              </a:r>
              <a:r>
                <a:rPr lang="en-US" sz="2300">
                  <a:solidFill>
                    <a:srgbClr val="FFFFFF"/>
                  </a:solidFill>
                  <a:latin typeface="Aptos"/>
                  <a:ea typeface="Aptos"/>
                  <a:cs typeface="Aptos"/>
                  <a:sym typeface="Aptos"/>
                </a:rPr>
                <a:t> An aquifer’s recharge rate varies depending on a region’s geology and how much water regularly exits the aquifer through wells and springs.</a:t>
              </a:r>
            </a:p>
          </p:txBody>
        </p:sp>
        <p:sp>
          <p:nvSpPr>
            <p:cNvPr id="9" name="TextBox 9"/>
            <p:cNvSpPr txBox="1"/>
            <p:nvPr/>
          </p:nvSpPr>
          <p:spPr>
            <a:xfrm>
              <a:off x="21644" y="-47625"/>
              <a:ext cx="8125950" cy="591185"/>
            </a:xfrm>
            <a:prstGeom prst="rect">
              <a:avLst/>
            </a:prstGeom>
          </p:spPr>
          <p:txBody>
            <a:bodyPr lIns="0" tIns="0" rIns="0" bIns="0" rtlCol="0" anchor="t">
              <a:spAutoFit/>
            </a:bodyPr>
            <a:lstStyle/>
            <a:p>
              <a:pPr algn="l">
                <a:lnSpc>
                  <a:spcPts val="3779"/>
                </a:lnSpc>
                <a:spcBef>
                  <a:spcPct val="0"/>
                </a:spcBef>
              </a:pPr>
              <a:r>
                <a:rPr lang="en-US" sz="2699" b="1">
                  <a:solidFill>
                    <a:srgbClr val="F87860"/>
                  </a:solidFill>
                  <a:latin typeface="Aptos Bold"/>
                  <a:ea typeface="Aptos Bold"/>
                  <a:cs typeface="Aptos Bold"/>
                  <a:sym typeface="Aptos Bold"/>
                </a:rPr>
                <a:t>How does water get into the aquifer?</a:t>
              </a:r>
            </a:p>
          </p:txBody>
        </p:sp>
      </p:grpSp>
      <p:grpSp>
        <p:nvGrpSpPr>
          <p:cNvPr id="10" name="Group 10"/>
          <p:cNvGrpSpPr/>
          <p:nvPr/>
        </p:nvGrpSpPr>
        <p:grpSpPr>
          <a:xfrm>
            <a:off x="7802554" y="6899275"/>
            <a:ext cx="10024064" cy="2581275"/>
            <a:chOff x="0" y="0"/>
            <a:chExt cx="13365419" cy="3441700"/>
          </a:xfrm>
        </p:grpSpPr>
        <p:sp>
          <p:nvSpPr>
            <p:cNvPr id="11" name="TextBox 11"/>
            <p:cNvSpPr txBox="1"/>
            <p:nvPr/>
          </p:nvSpPr>
          <p:spPr>
            <a:xfrm>
              <a:off x="0" y="804968"/>
              <a:ext cx="13365419" cy="2636732"/>
            </a:xfrm>
            <a:prstGeom prst="rect">
              <a:avLst/>
            </a:prstGeom>
          </p:spPr>
          <p:txBody>
            <a:bodyPr lIns="0" tIns="0" rIns="0" bIns="0" rtlCol="0" anchor="t">
              <a:spAutoFit/>
            </a:bodyPr>
            <a:lstStyle/>
            <a:p>
              <a:pPr algn="l">
                <a:lnSpc>
                  <a:spcPts val="3220"/>
                </a:lnSpc>
                <a:spcBef>
                  <a:spcPct val="0"/>
                </a:spcBef>
              </a:pPr>
              <a:r>
                <a:rPr lang="en-US" sz="2300">
                  <a:solidFill>
                    <a:srgbClr val="FFFFFF"/>
                  </a:solidFill>
                  <a:latin typeface="Aptos"/>
                  <a:ea typeface="Aptos"/>
                  <a:cs typeface="Aptos"/>
                  <a:sym typeface="Aptos"/>
                </a:rPr>
                <a:t>The Edwards Aquifer is a </a:t>
              </a:r>
              <a:r>
                <a:rPr lang="en-US" sz="2300" b="1">
                  <a:solidFill>
                    <a:srgbClr val="EBBA45"/>
                  </a:solidFill>
                  <a:latin typeface="Aptos Bold"/>
                  <a:ea typeface="Aptos Bold"/>
                  <a:cs typeface="Aptos Bold"/>
                  <a:sym typeface="Aptos Bold"/>
                </a:rPr>
                <a:t>karstic aquifer</a:t>
              </a:r>
              <a:r>
                <a:rPr lang="en-US" sz="2300">
                  <a:solidFill>
                    <a:srgbClr val="FFFFFF"/>
                  </a:solidFill>
                  <a:latin typeface="Aptos"/>
                  <a:ea typeface="Aptos"/>
                  <a:cs typeface="Aptos"/>
                  <a:sym typeface="Aptos"/>
                </a:rPr>
                <a:t> that stretches over 3,600 square miles, encompassing parts of 10 Texas counties. It is made of porous, honeycomb-like limestone formations that store water like a sponge and allow it to travel underground. It is one of the most productive aquifers in the United States and is the primary source of water for San Antonio, Austin, and the I-35 corridor. </a:t>
              </a:r>
            </a:p>
          </p:txBody>
        </p:sp>
        <p:sp>
          <p:nvSpPr>
            <p:cNvPr id="12" name="TextBox 12"/>
            <p:cNvSpPr txBox="1"/>
            <p:nvPr/>
          </p:nvSpPr>
          <p:spPr>
            <a:xfrm>
              <a:off x="0" y="-47625"/>
              <a:ext cx="9246666" cy="591185"/>
            </a:xfrm>
            <a:prstGeom prst="rect">
              <a:avLst/>
            </a:prstGeom>
          </p:spPr>
          <p:txBody>
            <a:bodyPr lIns="0" tIns="0" rIns="0" bIns="0" rtlCol="0" anchor="t">
              <a:spAutoFit/>
            </a:bodyPr>
            <a:lstStyle/>
            <a:p>
              <a:pPr algn="l">
                <a:lnSpc>
                  <a:spcPts val="3779"/>
                </a:lnSpc>
                <a:spcBef>
                  <a:spcPct val="0"/>
                </a:spcBef>
              </a:pPr>
              <a:r>
                <a:rPr lang="en-US" sz="2699" b="1">
                  <a:solidFill>
                    <a:srgbClr val="F87860"/>
                  </a:solidFill>
                  <a:latin typeface="Aptos Bold"/>
                  <a:ea typeface="Aptos Bold"/>
                  <a:cs typeface="Aptos Bold"/>
                  <a:sym typeface="Aptos Bold"/>
                </a:rPr>
                <a:t>What makes our aquifer special?</a:t>
              </a:r>
            </a:p>
          </p:txBody>
        </p:sp>
      </p:grpSp>
      <p:sp>
        <p:nvSpPr>
          <p:cNvPr id="13" name="TextBox 13"/>
          <p:cNvSpPr txBox="1"/>
          <p:nvPr/>
        </p:nvSpPr>
        <p:spPr>
          <a:xfrm>
            <a:off x="633915" y="2567373"/>
            <a:ext cx="6123897" cy="449346"/>
          </a:xfrm>
          <a:prstGeom prst="rect">
            <a:avLst/>
          </a:prstGeom>
        </p:spPr>
        <p:txBody>
          <a:bodyPr lIns="0" tIns="0" rIns="0" bIns="0" rtlCol="0" anchor="t">
            <a:spAutoFit/>
          </a:bodyPr>
          <a:lstStyle/>
          <a:p>
            <a:pPr algn="l">
              <a:lnSpc>
                <a:spcPts val="3443"/>
              </a:lnSpc>
            </a:pPr>
            <a:r>
              <a:rPr lang="en-US" sz="3158" b="1">
                <a:solidFill>
                  <a:srgbClr val="FFFFFF"/>
                </a:solidFill>
                <a:latin typeface="Aptos Bold"/>
                <a:ea typeface="Aptos Bold"/>
                <a:cs typeface="Aptos Bold"/>
                <a:sym typeface="Aptos Bold"/>
              </a:rPr>
              <a:t>Introducing the Edwards Aquifer</a:t>
            </a:r>
          </a:p>
        </p:txBody>
      </p:sp>
      <p:grpSp>
        <p:nvGrpSpPr>
          <p:cNvPr id="14" name="Group 14"/>
          <p:cNvGrpSpPr/>
          <p:nvPr/>
        </p:nvGrpSpPr>
        <p:grpSpPr>
          <a:xfrm>
            <a:off x="7802554" y="897633"/>
            <a:ext cx="9816388" cy="5521718"/>
            <a:chOff x="0" y="0"/>
            <a:chExt cx="13088517" cy="7362291"/>
          </a:xfrm>
        </p:grpSpPr>
        <p:sp>
          <p:nvSpPr>
            <p:cNvPr id="15" name="Freeform 15"/>
            <p:cNvSpPr/>
            <p:nvPr/>
          </p:nvSpPr>
          <p:spPr>
            <a:xfrm>
              <a:off x="0" y="0"/>
              <a:ext cx="13088517" cy="7362291"/>
            </a:xfrm>
            <a:custGeom>
              <a:avLst/>
              <a:gdLst/>
              <a:ahLst/>
              <a:cxnLst/>
              <a:rect l="l" t="t" r="r" b="b"/>
              <a:pathLst>
                <a:path w="13088517" h="7362291">
                  <a:moveTo>
                    <a:pt x="0" y="0"/>
                  </a:moveTo>
                  <a:lnTo>
                    <a:pt x="13088517" y="0"/>
                  </a:lnTo>
                  <a:lnTo>
                    <a:pt x="13088517" y="7362291"/>
                  </a:lnTo>
                  <a:lnTo>
                    <a:pt x="0" y="7362291"/>
                  </a:lnTo>
                  <a:lnTo>
                    <a:pt x="0" y="0"/>
                  </a:lnTo>
                  <a:close/>
                </a:path>
              </a:pathLst>
            </a:custGeom>
            <a:blipFill>
              <a:blip r:embed="rId4"/>
              <a:stretch>
                <a:fillRect/>
              </a:stretch>
            </a:blipFill>
          </p:spPr>
          <p:txBody>
            <a:bodyPr/>
            <a:lstStyle/>
            <a:p>
              <a:endParaRPr lang="en-US"/>
            </a:p>
          </p:txBody>
        </p:sp>
        <p:grpSp>
          <p:nvGrpSpPr>
            <p:cNvPr id="16" name="Group 16"/>
            <p:cNvGrpSpPr/>
            <p:nvPr/>
          </p:nvGrpSpPr>
          <p:grpSpPr>
            <a:xfrm>
              <a:off x="11224041" y="876404"/>
              <a:ext cx="1380113" cy="494702"/>
              <a:chOff x="0" y="0"/>
              <a:chExt cx="272615" cy="97719"/>
            </a:xfrm>
          </p:grpSpPr>
          <p:sp>
            <p:nvSpPr>
              <p:cNvPr id="17" name="Freeform 17"/>
              <p:cNvSpPr/>
              <p:nvPr/>
            </p:nvSpPr>
            <p:spPr>
              <a:xfrm>
                <a:off x="0" y="0"/>
                <a:ext cx="272615" cy="97719"/>
              </a:xfrm>
              <a:custGeom>
                <a:avLst/>
                <a:gdLst/>
                <a:ahLst/>
                <a:cxnLst/>
                <a:rect l="l" t="t" r="r" b="b"/>
                <a:pathLst>
                  <a:path w="272615" h="97719">
                    <a:moveTo>
                      <a:pt x="0" y="0"/>
                    </a:moveTo>
                    <a:lnTo>
                      <a:pt x="272615" y="0"/>
                    </a:lnTo>
                    <a:lnTo>
                      <a:pt x="272615" y="97719"/>
                    </a:lnTo>
                    <a:lnTo>
                      <a:pt x="0" y="97719"/>
                    </a:lnTo>
                    <a:close/>
                  </a:path>
                </a:pathLst>
              </a:custGeom>
              <a:solidFill>
                <a:srgbClr val="FFFFFF"/>
              </a:solidFill>
            </p:spPr>
            <p:txBody>
              <a:bodyPr/>
              <a:lstStyle/>
              <a:p>
                <a:endParaRPr lang="en-US"/>
              </a:p>
            </p:txBody>
          </p:sp>
          <p:sp>
            <p:nvSpPr>
              <p:cNvPr id="18" name="TextBox 18"/>
              <p:cNvSpPr txBox="1"/>
              <p:nvPr/>
            </p:nvSpPr>
            <p:spPr>
              <a:xfrm>
                <a:off x="0" y="-38100"/>
                <a:ext cx="272615" cy="135819"/>
              </a:xfrm>
              <a:prstGeom prst="rect">
                <a:avLst/>
              </a:prstGeom>
            </p:spPr>
            <p:txBody>
              <a:bodyPr lIns="50800" tIns="50800" rIns="50800" bIns="50800" rtlCol="0" anchor="ctr"/>
              <a:lstStyle/>
              <a:p>
                <a:pPr algn="ctr">
                  <a:lnSpc>
                    <a:spcPts val="3499"/>
                  </a:lnSpc>
                </a:pPr>
                <a:endParaRPr/>
              </a:p>
            </p:txBody>
          </p:sp>
        </p:grpSp>
        <p:sp>
          <p:nvSpPr>
            <p:cNvPr id="19" name="Freeform 19"/>
            <p:cNvSpPr/>
            <p:nvPr/>
          </p:nvSpPr>
          <p:spPr>
            <a:xfrm rot="-4215990" flipH="1">
              <a:off x="8459690" y="1289981"/>
              <a:ext cx="1667862" cy="548878"/>
            </a:xfrm>
            <a:custGeom>
              <a:avLst/>
              <a:gdLst/>
              <a:ahLst/>
              <a:cxnLst/>
              <a:rect l="l" t="t" r="r" b="b"/>
              <a:pathLst>
                <a:path w="1667862" h="548878">
                  <a:moveTo>
                    <a:pt x="1667861" y="0"/>
                  </a:moveTo>
                  <a:lnTo>
                    <a:pt x="0" y="0"/>
                  </a:lnTo>
                  <a:lnTo>
                    <a:pt x="0" y="548878"/>
                  </a:lnTo>
                  <a:lnTo>
                    <a:pt x="1667861" y="548878"/>
                  </a:lnTo>
                  <a:lnTo>
                    <a:pt x="1667861"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0" name="TextBox 20"/>
            <p:cNvSpPr txBox="1"/>
            <p:nvPr/>
          </p:nvSpPr>
          <p:spPr>
            <a:xfrm>
              <a:off x="6735736" y="408574"/>
              <a:ext cx="3107521" cy="515067"/>
            </a:xfrm>
            <a:prstGeom prst="rect">
              <a:avLst/>
            </a:prstGeom>
          </p:spPr>
          <p:txBody>
            <a:bodyPr lIns="0" tIns="0" rIns="0" bIns="0" rtlCol="0" anchor="t">
              <a:spAutoFit/>
            </a:bodyPr>
            <a:lstStyle/>
            <a:p>
              <a:pPr algn="ctr">
                <a:lnSpc>
                  <a:spcPts val="3251"/>
                </a:lnSpc>
              </a:pPr>
              <a:r>
                <a:rPr lang="en-US" sz="2322" b="1">
                  <a:solidFill>
                    <a:srgbClr val="FFFFFF"/>
                  </a:solidFill>
                  <a:latin typeface="Aptos Bold"/>
                  <a:ea typeface="Aptos Bold"/>
                  <a:cs typeface="Aptos Bold"/>
                  <a:sym typeface="Aptos Bold"/>
                </a:rPr>
                <a:t>YOU ARE HERE</a:t>
              </a:r>
            </a:p>
          </p:txBody>
        </p:sp>
      </p:grpSp>
      <p:sp>
        <p:nvSpPr>
          <p:cNvPr id="21" name="TextBox 21"/>
          <p:cNvSpPr txBox="1"/>
          <p:nvPr/>
        </p:nvSpPr>
        <p:spPr>
          <a:xfrm>
            <a:off x="14470483" y="6520967"/>
            <a:ext cx="3148459" cy="248117"/>
          </a:xfrm>
          <a:prstGeom prst="rect">
            <a:avLst/>
          </a:prstGeom>
        </p:spPr>
        <p:txBody>
          <a:bodyPr lIns="0" tIns="0" rIns="0" bIns="0" rtlCol="0" anchor="t">
            <a:spAutoFit/>
          </a:bodyPr>
          <a:lstStyle/>
          <a:p>
            <a:pPr algn="ctr">
              <a:lnSpc>
                <a:spcPts val="2074"/>
              </a:lnSpc>
            </a:pPr>
            <a:r>
              <a:rPr lang="en-US" sz="1481" i="1" u="sng">
                <a:solidFill>
                  <a:srgbClr val="FFFFFF"/>
                </a:solidFill>
                <a:latin typeface="Canva Sans Italics"/>
                <a:ea typeface="Canva Sans Italics"/>
                <a:cs typeface="Canva Sans Italics"/>
                <a:sym typeface="Canva Sans Italics"/>
                <a:hlinkClick r:id="rId6" tooltip="https://www.edwardsaquifer.org/aquifer-science/maps-gis/#section1_edwards-aquifer-recharge-zone"/>
              </a:rPr>
              <a:t>Map by Edwards Aquifer Authority</a:t>
            </a:r>
          </a:p>
        </p:txBody>
      </p:sp>
      <p:sp>
        <p:nvSpPr>
          <p:cNvPr id="22" name="TextBox 22"/>
          <p:cNvSpPr txBox="1"/>
          <p:nvPr/>
        </p:nvSpPr>
        <p:spPr>
          <a:xfrm>
            <a:off x="633915" y="1064213"/>
            <a:ext cx="6899902" cy="1474585"/>
          </a:xfrm>
          <a:prstGeom prst="rect">
            <a:avLst/>
          </a:prstGeom>
        </p:spPr>
        <p:txBody>
          <a:bodyPr lIns="0" tIns="0" rIns="0" bIns="0" rtlCol="0" anchor="t">
            <a:spAutoFit/>
          </a:bodyPr>
          <a:lstStyle/>
          <a:p>
            <a:pPr algn="l">
              <a:lnSpc>
                <a:spcPts val="5748"/>
              </a:lnSpc>
            </a:pPr>
            <a:r>
              <a:rPr lang="en-US" sz="5273" b="1">
                <a:solidFill>
                  <a:srgbClr val="FFFFFF"/>
                </a:solidFill>
                <a:latin typeface="Aptos Bold"/>
                <a:ea typeface="Aptos Bold"/>
                <a:cs typeface="Aptos Bold"/>
                <a:sym typeface="Aptos Bold"/>
              </a:rPr>
              <a:t>Where does our water come from?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3706088"/>
            <a:chOff x="0" y="0"/>
            <a:chExt cx="2833290" cy="574170"/>
          </a:xfrm>
        </p:grpSpPr>
        <p:sp>
          <p:nvSpPr>
            <p:cNvPr id="3" name="Freeform 3"/>
            <p:cNvSpPr/>
            <p:nvPr/>
          </p:nvSpPr>
          <p:spPr>
            <a:xfrm>
              <a:off x="0" y="0"/>
              <a:ext cx="2833290" cy="574170"/>
            </a:xfrm>
            <a:custGeom>
              <a:avLst/>
              <a:gdLst/>
              <a:ahLst/>
              <a:cxnLst/>
              <a:rect l="l" t="t" r="r" b="b"/>
              <a:pathLst>
                <a:path w="2833290" h="574170">
                  <a:moveTo>
                    <a:pt x="0" y="0"/>
                  </a:moveTo>
                  <a:lnTo>
                    <a:pt x="2833290" y="0"/>
                  </a:lnTo>
                  <a:lnTo>
                    <a:pt x="2833290" y="574170"/>
                  </a:lnTo>
                  <a:lnTo>
                    <a:pt x="0" y="574170"/>
                  </a:lnTo>
                  <a:close/>
                </a:path>
              </a:pathLst>
            </a:custGeom>
            <a:blipFill>
              <a:blip r:embed="rId3"/>
              <a:stretch>
                <a:fillRect t="-168410" b="-172360"/>
              </a:stretch>
            </a:blipFill>
          </p:spPr>
          <p:txBody>
            <a:bodyPr/>
            <a:lstStyle/>
            <a:p>
              <a:endParaRPr lang="en-US"/>
            </a:p>
          </p:txBody>
        </p:sp>
      </p:grpSp>
      <p:grpSp>
        <p:nvGrpSpPr>
          <p:cNvPr id="4" name="Group 4"/>
          <p:cNvGrpSpPr/>
          <p:nvPr/>
        </p:nvGrpSpPr>
        <p:grpSpPr>
          <a:xfrm>
            <a:off x="676201" y="1350956"/>
            <a:ext cx="16459200" cy="1988345"/>
            <a:chOff x="0" y="0"/>
            <a:chExt cx="21945600" cy="2651126"/>
          </a:xfrm>
        </p:grpSpPr>
        <p:sp>
          <p:nvSpPr>
            <p:cNvPr id="5" name="Freeform 5"/>
            <p:cNvSpPr/>
            <p:nvPr/>
          </p:nvSpPr>
          <p:spPr>
            <a:xfrm>
              <a:off x="0" y="0"/>
              <a:ext cx="21945600" cy="2651127"/>
            </a:xfrm>
            <a:custGeom>
              <a:avLst/>
              <a:gdLst/>
              <a:ahLst/>
              <a:cxnLst/>
              <a:rect l="l" t="t" r="r" b="b"/>
              <a:pathLst>
                <a:path w="21945600" h="2651127">
                  <a:moveTo>
                    <a:pt x="0" y="0"/>
                  </a:moveTo>
                  <a:lnTo>
                    <a:pt x="21945600" y="0"/>
                  </a:lnTo>
                  <a:lnTo>
                    <a:pt x="21945600" y="2651127"/>
                  </a:lnTo>
                  <a:lnTo>
                    <a:pt x="0" y="2651127"/>
                  </a:lnTo>
                  <a:close/>
                </a:path>
              </a:pathLst>
            </a:custGeom>
            <a:blipFill>
              <a:blip r:embed="rId4">
                <a:alphaModFix amt="0"/>
              </a:blip>
              <a:stretch>
                <a:fillRect t="-111294" b="-111293"/>
              </a:stretch>
            </a:blipFill>
          </p:spPr>
          <p:txBody>
            <a:bodyPr/>
            <a:lstStyle/>
            <a:p>
              <a:endParaRPr lang="en-US"/>
            </a:p>
          </p:txBody>
        </p:sp>
        <p:sp>
          <p:nvSpPr>
            <p:cNvPr id="6" name="TextBox 6"/>
            <p:cNvSpPr txBox="1"/>
            <p:nvPr/>
          </p:nvSpPr>
          <p:spPr>
            <a:xfrm>
              <a:off x="0" y="66675"/>
              <a:ext cx="21945600" cy="2584451"/>
            </a:xfrm>
            <a:prstGeom prst="rect">
              <a:avLst/>
            </a:prstGeom>
          </p:spPr>
          <p:txBody>
            <a:bodyPr lIns="0" tIns="0" rIns="0" bIns="0" rtlCol="0" anchor="b"/>
            <a:lstStyle/>
            <a:p>
              <a:pPr algn="l">
                <a:lnSpc>
                  <a:spcPts val="7128"/>
                </a:lnSpc>
              </a:pPr>
              <a:r>
                <a:rPr lang="en-US" sz="6600" b="1">
                  <a:solidFill>
                    <a:srgbClr val="F5F1EE"/>
                  </a:solidFill>
                  <a:latin typeface="Aptos Bold"/>
                  <a:ea typeface="Aptos Bold"/>
                  <a:cs typeface="Aptos Bold"/>
                  <a:sym typeface="Aptos Bold"/>
                </a:rPr>
                <a:t>All Water is Connected</a:t>
              </a:r>
            </a:p>
          </p:txBody>
        </p:sp>
      </p:grpSp>
      <p:grpSp>
        <p:nvGrpSpPr>
          <p:cNvPr id="7" name="Group 7"/>
          <p:cNvGrpSpPr/>
          <p:nvPr/>
        </p:nvGrpSpPr>
        <p:grpSpPr>
          <a:xfrm>
            <a:off x="0" y="3611995"/>
            <a:ext cx="18288000" cy="188185"/>
            <a:chOff x="0" y="0"/>
            <a:chExt cx="24384000" cy="250914"/>
          </a:xfrm>
        </p:grpSpPr>
        <p:sp>
          <p:nvSpPr>
            <p:cNvPr id="8" name="Freeform 8"/>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5"/>
              <a:stretch>
                <a:fillRect l="-17960" t="-31801" r="-10908" b="-20268"/>
              </a:stretch>
            </a:blipFill>
          </p:spPr>
          <p:txBody>
            <a:bodyPr/>
            <a:lstStyle/>
            <a:p>
              <a:endParaRPr lang="en-US"/>
            </a:p>
          </p:txBody>
        </p:sp>
      </p:grpSp>
      <p:grpSp>
        <p:nvGrpSpPr>
          <p:cNvPr id="9" name="Group 9"/>
          <p:cNvGrpSpPr/>
          <p:nvPr/>
        </p:nvGrpSpPr>
        <p:grpSpPr>
          <a:xfrm>
            <a:off x="676201" y="4540802"/>
            <a:ext cx="6787623" cy="4763405"/>
            <a:chOff x="0" y="0"/>
            <a:chExt cx="9050164" cy="6351206"/>
          </a:xfrm>
        </p:grpSpPr>
        <p:sp>
          <p:nvSpPr>
            <p:cNvPr id="10" name="TextBox 10"/>
            <p:cNvSpPr txBox="1"/>
            <p:nvPr/>
          </p:nvSpPr>
          <p:spPr>
            <a:xfrm>
              <a:off x="0" y="-57150"/>
              <a:ext cx="9050164" cy="1842304"/>
            </a:xfrm>
            <a:prstGeom prst="rect">
              <a:avLst/>
            </a:prstGeom>
          </p:spPr>
          <p:txBody>
            <a:bodyPr lIns="0" tIns="0" rIns="0" bIns="0" rtlCol="0" anchor="t">
              <a:spAutoFit/>
            </a:bodyPr>
            <a:lstStyle/>
            <a:p>
              <a:pPr algn="l">
                <a:lnSpc>
                  <a:spcPts val="3717"/>
                </a:lnSpc>
                <a:spcBef>
                  <a:spcPct val="0"/>
                </a:spcBef>
              </a:pPr>
              <a:r>
                <a:rPr lang="en-US" sz="2655">
                  <a:solidFill>
                    <a:srgbClr val="FFFFFF"/>
                  </a:solidFill>
                  <a:latin typeface="Aptos"/>
                  <a:ea typeface="Aptos"/>
                  <a:cs typeface="Aptos"/>
                  <a:sym typeface="Aptos"/>
                </a:rPr>
                <a:t>Groundwater and surface water may seem separate, but they are both parts of the same</a:t>
              </a:r>
              <a:r>
                <a:rPr lang="en-US" sz="2655" b="1">
                  <a:solidFill>
                    <a:srgbClr val="FFFFFF"/>
                  </a:solidFill>
                  <a:latin typeface="Aptos Bold"/>
                  <a:ea typeface="Aptos Bold"/>
                  <a:cs typeface="Aptos Bold"/>
                  <a:sym typeface="Aptos Bold"/>
                </a:rPr>
                <a:t> </a:t>
              </a:r>
              <a:r>
                <a:rPr lang="en-US" sz="2655" b="1">
                  <a:solidFill>
                    <a:srgbClr val="EBBA45"/>
                  </a:solidFill>
                  <a:latin typeface="Aptos Bold"/>
                  <a:ea typeface="Aptos Bold"/>
                  <a:cs typeface="Aptos Bold"/>
                  <a:sym typeface="Aptos Bold"/>
                </a:rPr>
                <a:t>hydrologic cycle</a:t>
              </a:r>
              <a:r>
                <a:rPr lang="en-US" sz="2655">
                  <a:solidFill>
                    <a:srgbClr val="EBBA45"/>
                  </a:solidFill>
                  <a:latin typeface="Aptos"/>
                  <a:ea typeface="Aptos"/>
                  <a:cs typeface="Aptos"/>
                  <a:sym typeface="Aptos"/>
                </a:rPr>
                <a:t>.</a:t>
              </a:r>
              <a:r>
                <a:rPr lang="en-US" sz="2655">
                  <a:solidFill>
                    <a:srgbClr val="FFFFFF"/>
                  </a:solidFill>
                  <a:latin typeface="Aptos"/>
                  <a:ea typeface="Aptos"/>
                  <a:cs typeface="Aptos"/>
                  <a:sym typeface="Aptos"/>
                </a:rPr>
                <a:t> </a:t>
              </a:r>
            </a:p>
          </p:txBody>
        </p:sp>
        <p:sp>
          <p:nvSpPr>
            <p:cNvPr id="11" name="TextBox 11"/>
            <p:cNvSpPr txBox="1"/>
            <p:nvPr/>
          </p:nvSpPr>
          <p:spPr>
            <a:xfrm>
              <a:off x="0" y="2027890"/>
              <a:ext cx="9050164" cy="4323316"/>
            </a:xfrm>
            <a:prstGeom prst="rect">
              <a:avLst/>
            </a:prstGeom>
          </p:spPr>
          <p:txBody>
            <a:bodyPr lIns="0" tIns="0" rIns="0" bIns="0" rtlCol="0" anchor="t">
              <a:spAutoFit/>
            </a:bodyPr>
            <a:lstStyle/>
            <a:p>
              <a:pPr algn="l">
                <a:lnSpc>
                  <a:spcPts val="3717"/>
                </a:lnSpc>
                <a:spcBef>
                  <a:spcPct val="0"/>
                </a:spcBef>
              </a:pPr>
              <a:r>
                <a:rPr lang="en-US" sz="2655">
                  <a:solidFill>
                    <a:srgbClr val="FFFFFF"/>
                  </a:solidFill>
                  <a:latin typeface="Aptos"/>
                  <a:ea typeface="Aptos"/>
                  <a:cs typeface="Aptos"/>
                  <a:sym typeface="Aptos"/>
                </a:rPr>
                <a:t>In San Marcos, groundwater stored in the Edwards Aquifer emerges through a collection of natural </a:t>
              </a:r>
              <a:r>
                <a:rPr lang="en-US" sz="2655" b="1">
                  <a:solidFill>
                    <a:srgbClr val="EBBA45"/>
                  </a:solidFill>
                  <a:latin typeface="Aptos Bold"/>
                  <a:ea typeface="Aptos Bold"/>
                  <a:cs typeface="Aptos Bold"/>
                  <a:sym typeface="Aptos Bold"/>
                </a:rPr>
                <a:t>artesian springs</a:t>
              </a:r>
              <a:r>
                <a:rPr lang="en-US" sz="2655">
                  <a:solidFill>
                    <a:srgbClr val="EBBA45"/>
                  </a:solidFill>
                  <a:latin typeface="Aptos"/>
                  <a:ea typeface="Aptos"/>
                  <a:cs typeface="Aptos"/>
                  <a:sym typeface="Aptos"/>
                </a:rPr>
                <a:t> </a:t>
              </a:r>
              <a:r>
                <a:rPr lang="en-US" sz="2655">
                  <a:solidFill>
                    <a:srgbClr val="FFFFFF"/>
                  </a:solidFill>
                  <a:latin typeface="Aptos"/>
                  <a:ea typeface="Aptos"/>
                  <a:cs typeface="Aptos"/>
                  <a:sym typeface="Aptos"/>
                </a:rPr>
                <a:t>found right on campus at Spring Lake. These springs form the headwaters of the </a:t>
              </a:r>
              <a:r>
                <a:rPr lang="en-US" sz="2655" b="1">
                  <a:solidFill>
                    <a:srgbClr val="EBBA45"/>
                  </a:solidFill>
                  <a:latin typeface="Aptos Bold"/>
                  <a:ea typeface="Aptos Bold"/>
                  <a:cs typeface="Aptos Bold"/>
                  <a:sym typeface="Aptos Bold"/>
                </a:rPr>
                <a:t>San Marcos River</a:t>
              </a:r>
              <a:r>
                <a:rPr lang="en-US" sz="2655">
                  <a:solidFill>
                    <a:srgbClr val="FFFFFF"/>
                  </a:solidFill>
                  <a:latin typeface="Aptos"/>
                  <a:ea typeface="Aptos"/>
                  <a:cs typeface="Aptos"/>
                  <a:sym typeface="Aptos"/>
                </a:rPr>
                <a:t>, which eventually joins the Guadalupe River before flowing all the way to the Gulf of Mexico. </a:t>
              </a:r>
            </a:p>
          </p:txBody>
        </p:sp>
      </p:grpSp>
      <p:sp>
        <p:nvSpPr>
          <p:cNvPr id="12" name="Freeform 12"/>
          <p:cNvSpPr/>
          <p:nvPr/>
        </p:nvSpPr>
        <p:spPr>
          <a:xfrm>
            <a:off x="7765953" y="4350726"/>
            <a:ext cx="10024064" cy="5157885"/>
          </a:xfrm>
          <a:custGeom>
            <a:avLst/>
            <a:gdLst/>
            <a:ahLst/>
            <a:cxnLst/>
            <a:rect l="l" t="t" r="r" b="b"/>
            <a:pathLst>
              <a:path w="10024064" h="5157885">
                <a:moveTo>
                  <a:pt x="0" y="0"/>
                </a:moveTo>
                <a:lnTo>
                  <a:pt x="10024064" y="0"/>
                </a:lnTo>
                <a:lnTo>
                  <a:pt x="10024064" y="5157885"/>
                </a:lnTo>
                <a:lnTo>
                  <a:pt x="0" y="5157885"/>
                </a:lnTo>
                <a:lnTo>
                  <a:pt x="0" y="0"/>
                </a:lnTo>
                <a:close/>
              </a:path>
            </a:pathLst>
          </a:custGeom>
          <a:blipFill>
            <a:blip r:embed="rId6"/>
            <a:stretch>
              <a:fillRect/>
            </a:stretch>
          </a:blipFill>
        </p:spPr>
        <p:txBody>
          <a:bodyPr/>
          <a:lstStyle/>
          <a:p>
            <a:endParaRPr lang="en-US"/>
          </a:p>
        </p:txBody>
      </p:sp>
      <p:sp>
        <p:nvSpPr>
          <p:cNvPr id="13" name="TextBox 13"/>
          <p:cNvSpPr txBox="1"/>
          <p:nvPr/>
        </p:nvSpPr>
        <p:spPr>
          <a:xfrm>
            <a:off x="15841033" y="9637193"/>
            <a:ext cx="1948904" cy="248117"/>
          </a:xfrm>
          <a:prstGeom prst="rect">
            <a:avLst/>
          </a:prstGeom>
        </p:spPr>
        <p:txBody>
          <a:bodyPr lIns="0" tIns="0" rIns="0" bIns="0" rtlCol="0" anchor="t">
            <a:spAutoFit/>
          </a:bodyPr>
          <a:lstStyle/>
          <a:p>
            <a:pPr algn="ctr">
              <a:lnSpc>
                <a:spcPts val="2074"/>
              </a:lnSpc>
            </a:pPr>
            <a:r>
              <a:rPr lang="en-US" sz="1481" i="1" u="sng">
                <a:solidFill>
                  <a:srgbClr val="FFFFFF"/>
                </a:solidFill>
                <a:latin typeface="Canva Sans Italics"/>
                <a:ea typeface="Canva Sans Italics"/>
                <a:cs typeface="Canva Sans Italics"/>
                <a:sym typeface="Canva Sans Italics"/>
                <a:hlinkClick r:id="rId7" tooltip="https://www.edwardsaquifer.net/intro.html"/>
              </a:rPr>
              <a:t>Gregg Eckhardt, 1995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3706088"/>
            <a:chOff x="0" y="0"/>
            <a:chExt cx="2833290" cy="574170"/>
          </a:xfrm>
        </p:grpSpPr>
        <p:sp>
          <p:nvSpPr>
            <p:cNvPr id="3" name="Freeform 3"/>
            <p:cNvSpPr/>
            <p:nvPr/>
          </p:nvSpPr>
          <p:spPr>
            <a:xfrm flipH="1">
              <a:off x="0" y="0"/>
              <a:ext cx="2833290" cy="574170"/>
            </a:xfrm>
            <a:custGeom>
              <a:avLst/>
              <a:gdLst/>
              <a:ahLst/>
              <a:cxnLst/>
              <a:rect l="l" t="t" r="r" b="b"/>
              <a:pathLst>
                <a:path w="2833290" h="574170">
                  <a:moveTo>
                    <a:pt x="2833290" y="0"/>
                  </a:moveTo>
                  <a:lnTo>
                    <a:pt x="0" y="0"/>
                  </a:lnTo>
                  <a:lnTo>
                    <a:pt x="0" y="574170"/>
                  </a:lnTo>
                  <a:lnTo>
                    <a:pt x="2833290" y="574170"/>
                  </a:lnTo>
                  <a:close/>
                </a:path>
              </a:pathLst>
            </a:custGeom>
            <a:blipFill>
              <a:blip r:embed="rId3"/>
              <a:stretch>
                <a:fillRect t="-66332" b="-66332"/>
              </a:stretch>
            </a:blipFill>
          </p:spPr>
          <p:txBody>
            <a:bodyPr/>
            <a:lstStyle/>
            <a:p>
              <a:endParaRPr lang="en-US"/>
            </a:p>
          </p:txBody>
        </p:sp>
      </p:grpSp>
      <p:grpSp>
        <p:nvGrpSpPr>
          <p:cNvPr id="4" name="Group 4"/>
          <p:cNvGrpSpPr/>
          <p:nvPr/>
        </p:nvGrpSpPr>
        <p:grpSpPr>
          <a:xfrm>
            <a:off x="-106385" y="0"/>
            <a:ext cx="18500769" cy="3611995"/>
            <a:chOff x="0" y="0"/>
            <a:chExt cx="4872631" cy="951307"/>
          </a:xfrm>
        </p:grpSpPr>
        <p:sp>
          <p:nvSpPr>
            <p:cNvPr id="5" name="Freeform 5"/>
            <p:cNvSpPr/>
            <p:nvPr/>
          </p:nvSpPr>
          <p:spPr>
            <a:xfrm>
              <a:off x="0" y="0"/>
              <a:ext cx="4872630" cy="951307"/>
            </a:xfrm>
            <a:custGeom>
              <a:avLst/>
              <a:gdLst/>
              <a:ahLst/>
              <a:cxnLst/>
              <a:rect l="l" t="t" r="r" b="b"/>
              <a:pathLst>
                <a:path w="4872630" h="951307">
                  <a:moveTo>
                    <a:pt x="0" y="0"/>
                  </a:moveTo>
                  <a:lnTo>
                    <a:pt x="4872630" y="0"/>
                  </a:lnTo>
                  <a:lnTo>
                    <a:pt x="4872630" y="951307"/>
                  </a:lnTo>
                  <a:lnTo>
                    <a:pt x="0" y="951307"/>
                  </a:lnTo>
                  <a:close/>
                </a:path>
              </a:pathLst>
            </a:custGeom>
            <a:solidFill>
              <a:srgbClr val="000000">
                <a:alpha val="33725"/>
              </a:srgbClr>
            </a:solidFill>
          </p:spPr>
          <p:txBody>
            <a:bodyPr/>
            <a:lstStyle/>
            <a:p>
              <a:endParaRPr lang="en-US"/>
            </a:p>
          </p:txBody>
        </p:sp>
        <p:sp>
          <p:nvSpPr>
            <p:cNvPr id="6" name="TextBox 6"/>
            <p:cNvSpPr txBox="1"/>
            <p:nvPr/>
          </p:nvSpPr>
          <p:spPr>
            <a:xfrm>
              <a:off x="0" y="-28575"/>
              <a:ext cx="4872631" cy="979882"/>
            </a:xfrm>
            <a:prstGeom prst="rect">
              <a:avLst/>
            </a:prstGeom>
          </p:spPr>
          <p:txBody>
            <a:bodyPr lIns="50800" tIns="50800" rIns="50800" bIns="50800" rtlCol="0" anchor="ctr"/>
            <a:lstStyle/>
            <a:p>
              <a:pPr algn="ctr">
                <a:lnSpc>
                  <a:spcPts val="2140"/>
                </a:lnSpc>
              </a:pPr>
              <a:endParaRPr/>
            </a:p>
          </p:txBody>
        </p:sp>
      </p:grpSp>
      <p:grpSp>
        <p:nvGrpSpPr>
          <p:cNvPr id="7" name="Group 7"/>
          <p:cNvGrpSpPr/>
          <p:nvPr/>
        </p:nvGrpSpPr>
        <p:grpSpPr>
          <a:xfrm>
            <a:off x="8007181" y="1028700"/>
            <a:ext cx="9659547" cy="2154673"/>
            <a:chOff x="0" y="0"/>
            <a:chExt cx="12879397" cy="2872897"/>
          </a:xfrm>
        </p:grpSpPr>
        <p:sp>
          <p:nvSpPr>
            <p:cNvPr id="8" name="Freeform 8"/>
            <p:cNvSpPr/>
            <p:nvPr/>
          </p:nvSpPr>
          <p:spPr>
            <a:xfrm>
              <a:off x="0" y="0"/>
              <a:ext cx="12879397" cy="2872898"/>
            </a:xfrm>
            <a:custGeom>
              <a:avLst/>
              <a:gdLst/>
              <a:ahLst/>
              <a:cxnLst/>
              <a:rect l="l" t="t" r="r" b="b"/>
              <a:pathLst>
                <a:path w="12879397" h="2872898">
                  <a:moveTo>
                    <a:pt x="0" y="0"/>
                  </a:moveTo>
                  <a:lnTo>
                    <a:pt x="12879397" y="0"/>
                  </a:lnTo>
                  <a:lnTo>
                    <a:pt x="12879397" y="2872898"/>
                  </a:lnTo>
                  <a:lnTo>
                    <a:pt x="0" y="2872898"/>
                  </a:lnTo>
                  <a:close/>
                </a:path>
              </a:pathLst>
            </a:custGeom>
            <a:blipFill>
              <a:blip r:embed="rId4">
                <a:alphaModFix amt="0"/>
              </a:blip>
              <a:stretch>
                <a:fillRect t="-102702" r="-70393" b="-94983"/>
              </a:stretch>
            </a:blipFill>
          </p:spPr>
          <p:txBody>
            <a:bodyPr/>
            <a:lstStyle/>
            <a:p>
              <a:endParaRPr lang="en-US"/>
            </a:p>
          </p:txBody>
        </p:sp>
        <p:sp>
          <p:nvSpPr>
            <p:cNvPr id="9" name="TextBox 9"/>
            <p:cNvSpPr txBox="1"/>
            <p:nvPr/>
          </p:nvSpPr>
          <p:spPr>
            <a:xfrm>
              <a:off x="0" y="66675"/>
              <a:ext cx="12879397" cy="2806222"/>
            </a:xfrm>
            <a:prstGeom prst="rect">
              <a:avLst/>
            </a:prstGeom>
          </p:spPr>
          <p:txBody>
            <a:bodyPr lIns="0" tIns="0" rIns="0" bIns="0" rtlCol="0" anchor="b"/>
            <a:lstStyle/>
            <a:p>
              <a:pPr algn="r">
                <a:lnSpc>
                  <a:spcPts val="7128"/>
                </a:lnSpc>
              </a:pPr>
              <a:r>
                <a:rPr lang="en-US" sz="6600" b="1">
                  <a:solidFill>
                    <a:srgbClr val="F5F1EE"/>
                  </a:solidFill>
                  <a:latin typeface="Aptos Bold"/>
                  <a:ea typeface="Aptos Bold"/>
                  <a:cs typeface="Aptos Bold"/>
                  <a:sym typeface="Aptos Bold"/>
                </a:rPr>
                <a:t>Water Scarcity in </a:t>
              </a:r>
            </a:p>
            <a:p>
              <a:pPr algn="r">
                <a:lnSpc>
                  <a:spcPts val="7128"/>
                </a:lnSpc>
              </a:pPr>
              <a:r>
                <a:rPr lang="en-US" sz="6600" b="1">
                  <a:solidFill>
                    <a:srgbClr val="F5F1EE"/>
                  </a:solidFill>
                  <a:latin typeface="Aptos Bold"/>
                  <a:ea typeface="Aptos Bold"/>
                  <a:cs typeface="Aptos Bold"/>
                  <a:sym typeface="Aptos Bold"/>
                </a:rPr>
                <a:t>the Edwards Aquifer</a:t>
              </a:r>
            </a:p>
          </p:txBody>
        </p:sp>
      </p:grpSp>
      <p:grpSp>
        <p:nvGrpSpPr>
          <p:cNvPr id="10" name="Group 10"/>
          <p:cNvGrpSpPr/>
          <p:nvPr/>
        </p:nvGrpSpPr>
        <p:grpSpPr>
          <a:xfrm>
            <a:off x="0" y="3611995"/>
            <a:ext cx="18288000" cy="188185"/>
            <a:chOff x="0" y="0"/>
            <a:chExt cx="24384000" cy="250914"/>
          </a:xfrm>
        </p:grpSpPr>
        <p:sp>
          <p:nvSpPr>
            <p:cNvPr id="11" name="Freeform 11"/>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5"/>
              <a:stretch>
                <a:fillRect l="-17960" t="-31801" r="-10908" b="-20268"/>
              </a:stretch>
            </a:blipFill>
          </p:spPr>
          <p:txBody>
            <a:bodyPr/>
            <a:lstStyle/>
            <a:p>
              <a:endParaRPr lang="en-US"/>
            </a:p>
          </p:txBody>
        </p:sp>
      </p:grpSp>
      <p:grpSp>
        <p:nvGrpSpPr>
          <p:cNvPr id="12" name="Group 12"/>
          <p:cNvGrpSpPr/>
          <p:nvPr/>
        </p:nvGrpSpPr>
        <p:grpSpPr>
          <a:xfrm>
            <a:off x="532619" y="5143500"/>
            <a:ext cx="8322075" cy="4285218"/>
            <a:chOff x="0" y="0"/>
            <a:chExt cx="11096101" cy="5713624"/>
          </a:xfrm>
        </p:grpSpPr>
        <p:sp>
          <p:nvSpPr>
            <p:cNvPr id="13" name="Freeform 13"/>
            <p:cNvSpPr/>
            <p:nvPr/>
          </p:nvSpPr>
          <p:spPr>
            <a:xfrm>
              <a:off x="0" y="0"/>
              <a:ext cx="5293141" cy="5713624"/>
            </a:xfrm>
            <a:custGeom>
              <a:avLst/>
              <a:gdLst/>
              <a:ahLst/>
              <a:cxnLst/>
              <a:rect l="l" t="t" r="r" b="b"/>
              <a:pathLst>
                <a:path w="5293141" h="5713624">
                  <a:moveTo>
                    <a:pt x="0" y="0"/>
                  </a:moveTo>
                  <a:lnTo>
                    <a:pt x="5293141" y="0"/>
                  </a:lnTo>
                  <a:lnTo>
                    <a:pt x="5293141" y="5713624"/>
                  </a:lnTo>
                  <a:lnTo>
                    <a:pt x="0" y="5713624"/>
                  </a:lnTo>
                  <a:lnTo>
                    <a:pt x="0" y="0"/>
                  </a:lnTo>
                  <a:close/>
                </a:path>
              </a:pathLst>
            </a:custGeom>
            <a:blipFill>
              <a:blip r:embed="rId6"/>
              <a:stretch>
                <a:fillRect/>
              </a:stretch>
            </a:blipFill>
          </p:spPr>
          <p:txBody>
            <a:bodyPr/>
            <a:lstStyle/>
            <a:p>
              <a:endParaRPr lang="en-US"/>
            </a:p>
          </p:txBody>
        </p:sp>
        <p:sp>
          <p:nvSpPr>
            <p:cNvPr id="14" name="Freeform 14"/>
            <p:cNvSpPr/>
            <p:nvPr/>
          </p:nvSpPr>
          <p:spPr>
            <a:xfrm>
              <a:off x="5157920" y="0"/>
              <a:ext cx="5938181" cy="5713624"/>
            </a:xfrm>
            <a:custGeom>
              <a:avLst/>
              <a:gdLst/>
              <a:ahLst/>
              <a:cxnLst/>
              <a:rect l="l" t="t" r="r" b="b"/>
              <a:pathLst>
                <a:path w="5938181" h="5713624">
                  <a:moveTo>
                    <a:pt x="0" y="0"/>
                  </a:moveTo>
                  <a:lnTo>
                    <a:pt x="5938181" y="0"/>
                  </a:lnTo>
                  <a:lnTo>
                    <a:pt x="5938181" y="5713624"/>
                  </a:lnTo>
                  <a:lnTo>
                    <a:pt x="0" y="5713624"/>
                  </a:lnTo>
                  <a:lnTo>
                    <a:pt x="0" y="0"/>
                  </a:lnTo>
                  <a:close/>
                </a:path>
              </a:pathLst>
            </a:custGeom>
            <a:blipFill>
              <a:blip r:embed="rId7"/>
              <a:stretch>
                <a:fillRect b="-1331"/>
              </a:stretch>
            </a:blipFill>
          </p:spPr>
          <p:txBody>
            <a:bodyPr/>
            <a:lstStyle/>
            <a:p>
              <a:endParaRPr lang="en-US"/>
            </a:p>
          </p:txBody>
        </p:sp>
      </p:grpSp>
      <p:sp>
        <p:nvSpPr>
          <p:cNvPr id="15" name="TextBox 15"/>
          <p:cNvSpPr txBox="1"/>
          <p:nvPr/>
        </p:nvSpPr>
        <p:spPr>
          <a:xfrm>
            <a:off x="9296778" y="4418404"/>
            <a:ext cx="8369949" cy="2557843"/>
          </a:xfrm>
          <a:prstGeom prst="rect">
            <a:avLst/>
          </a:prstGeom>
        </p:spPr>
        <p:txBody>
          <a:bodyPr lIns="0" tIns="0" rIns="0" bIns="0" rtlCol="0" anchor="t">
            <a:spAutoFit/>
          </a:bodyPr>
          <a:lstStyle/>
          <a:p>
            <a:pPr algn="l">
              <a:lnSpc>
                <a:spcPts val="3391"/>
              </a:lnSpc>
              <a:spcBef>
                <a:spcPct val="0"/>
              </a:spcBef>
            </a:pPr>
            <a:r>
              <a:rPr lang="en-US" sz="2422" b="1">
                <a:solidFill>
                  <a:srgbClr val="EBBA45"/>
                </a:solidFill>
                <a:latin typeface="Aptos Bold"/>
                <a:ea typeface="Aptos Bold"/>
                <a:cs typeface="Aptos Bold"/>
                <a:sym typeface="Aptos Bold"/>
              </a:rPr>
              <a:t>Droughts</a:t>
            </a:r>
            <a:r>
              <a:rPr lang="en-US" sz="2422">
                <a:solidFill>
                  <a:srgbClr val="FFFFFF"/>
                </a:solidFill>
                <a:latin typeface="Aptos"/>
                <a:ea typeface="Aptos"/>
                <a:cs typeface="Aptos"/>
                <a:sym typeface="Aptos"/>
              </a:rPr>
              <a:t> occur when the rate of aquifer recharge falls below the level necessary to maintain regular springflow. The regulatory entity in charge of measuring and designating regional drought stages is the </a:t>
            </a:r>
            <a:r>
              <a:rPr lang="en-US" sz="2422" b="1">
                <a:solidFill>
                  <a:srgbClr val="EBBA45"/>
                </a:solidFill>
                <a:latin typeface="Aptos Bold"/>
                <a:ea typeface="Aptos Bold"/>
                <a:cs typeface="Aptos Bold"/>
                <a:sym typeface="Aptos Bold"/>
              </a:rPr>
              <a:t>Edwards Aquifer Authority</a:t>
            </a:r>
            <a:r>
              <a:rPr lang="en-US" sz="2422">
                <a:solidFill>
                  <a:srgbClr val="FFFFFF"/>
                </a:solidFill>
                <a:latin typeface="Aptos"/>
                <a:ea typeface="Aptos"/>
                <a:cs typeface="Aptos"/>
                <a:sym typeface="Aptos"/>
              </a:rPr>
              <a:t>, which determines how and when water use should be reduced by permit holders like TXST. </a:t>
            </a:r>
          </a:p>
        </p:txBody>
      </p:sp>
      <p:sp>
        <p:nvSpPr>
          <p:cNvPr id="16" name="TextBox 16"/>
          <p:cNvSpPr txBox="1"/>
          <p:nvPr/>
        </p:nvSpPr>
        <p:spPr>
          <a:xfrm>
            <a:off x="338101" y="4408879"/>
            <a:ext cx="8516594" cy="517283"/>
          </a:xfrm>
          <a:prstGeom prst="rect">
            <a:avLst/>
          </a:prstGeom>
        </p:spPr>
        <p:txBody>
          <a:bodyPr lIns="0" tIns="0" rIns="0" bIns="0" rtlCol="0" anchor="t">
            <a:spAutoFit/>
          </a:bodyPr>
          <a:lstStyle/>
          <a:p>
            <a:pPr algn="ctr">
              <a:lnSpc>
                <a:spcPts val="4292"/>
              </a:lnSpc>
              <a:spcBef>
                <a:spcPct val="0"/>
              </a:spcBef>
            </a:pPr>
            <a:r>
              <a:rPr lang="en-US" sz="3066" b="1">
                <a:solidFill>
                  <a:srgbClr val="FFFFFF"/>
                </a:solidFill>
                <a:latin typeface="Aptos Bold"/>
                <a:ea typeface="Aptos Bold"/>
                <a:cs typeface="Aptos Bold"/>
                <a:sym typeface="Aptos Bold"/>
              </a:rPr>
              <a:t>Edwards Aquifer Authority Drought Stages</a:t>
            </a:r>
          </a:p>
        </p:txBody>
      </p:sp>
      <p:sp>
        <p:nvSpPr>
          <p:cNvPr id="17" name="TextBox 17"/>
          <p:cNvSpPr txBox="1"/>
          <p:nvPr/>
        </p:nvSpPr>
        <p:spPr>
          <a:xfrm>
            <a:off x="9296778" y="7454433"/>
            <a:ext cx="8369949" cy="2129218"/>
          </a:xfrm>
          <a:prstGeom prst="rect">
            <a:avLst/>
          </a:prstGeom>
        </p:spPr>
        <p:txBody>
          <a:bodyPr lIns="0" tIns="0" rIns="0" bIns="0" rtlCol="0" anchor="t">
            <a:spAutoFit/>
          </a:bodyPr>
          <a:lstStyle/>
          <a:p>
            <a:pPr algn="l">
              <a:lnSpc>
                <a:spcPts val="3391"/>
              </a:lnSpc>
              <a:spcBef>
                <a:spcPct val="0"/>
              </a:spcBef>
            </a:pPr>
            <a:r>
              <a:rPr lang="en-US" sz="2422">
                <a:solidFill>
                  <a:srgbClr val="FFFFFF"/>
                </a:solidFill>
                <a:latin typeface="Aptos"/>
                <a:ea typeface="Aptos"/>
                <a:cs typeface="Aptos"/>
                <a:sym typeface="Aptos"/>
              </a:rPr>
              <a:t>Droughts are caused by extended periods of reduced rainfall and higher-than-average temperatures, but they can be worsened by human behavior. Poor water management and overpumping are examples of </a:t>
            </a:r>
            <a:r>
              <a:rPr lang="en-US" sz="2422" b="1">
                <a:solidFill>
                  <a:srgbClr val="EBBA45"/>
                </a:solidFill>
                <a:latin typeface="Aptos Bold"/>
                <a:ea typeface="Aptos Bold"/>
                <a:cs typeface="Aptos Bold"/>
                <a:sym typeface="Aptos Bold"/>
              </a:rPr>
              <a:t>anthropogenic</a:t>
            </a:r>
            <a:r>
              <a:rPr lang="en-US" sz="2422">
                <a:solidFill>
                  <a:srgbClr val="FFFFFF"/>
                </a:solidFill>
                <a:latin typeface="Aptos"/>
                <a:ea typeface="Aptos"/>
                <a:cs typeface="Aptos"/>
                <a:sym typeface="Aptos"/>
              </a:rPr>
              <a:t>, or human-induced, factors that can exacerbate drought conditions.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2322996"/>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10553536" y="3052032"/>
            <a:ext cx="6705764" cy="6739746"/>
            <a:chOff x="0" y="0"/>
            <a:chExt cx="8941018" cy="8986328"/>
          </a:xfrm>
        </p:grpSpPr>
        <p:pic>
          <p:nvPicPr>
            <p:cNvPr id="5" name="Picture 5"/>
            <p:cNvPicPr>
              <a:picLocks noChangeAspect="1"/>
            </p:cNvPicPr>
            <p:nvPr/>
          </p:nvPicPr>
          <p:blipFill>
            <a:blip r:embed="rId3"/>
            <a:stretch>
              <a:fillRect/>
            </a:stretch>
          </p:blipFill>
          <p:spPr>
            <a:xfrm>
              <a:off x="-894102" y="1073716"/>
              <a:ext cx="10729222" cy="8215532"/>
            </a:xfrm>
            <a:prstGeom prst="rect">
              <a:avLst/>
            </a:prstGeom>
          </p:spPr>
        </p:pic>
        <p:sp>
          <p:nvSpPr>
            <p:cNvPr id="6" name="TextBox 6"/>
            <p:cNvSpPr txBox="1"/>
            <p:nvPr/>
          </p:nvSpPr>
          <p:spPr>
            <a:xfrm>
              <a:off x="1400163" y="104775"/>
              <a:ext cx="6140692" cy="1408277"/>
            </a:xfrm>
            <a:prstGeom prst="rect">
              <a:avLst/>
            </a:prstGeom>
          </p:spPr>
          <p:txBody>
            <a:bodyPr lIns="0" tIns="0" rIns="0" bIns="0" rtlCol="0" anchor="t">
              <a:spAutoFit/>
            </a:bodyPr>
            <a:lstStyle/>
            <a:p>
              <a:pPr algn="ctr">
                <a:lnSpc>
                  <a:spcPts val="2682"/>
                </a:lnSpc>
              </a:pPr>
              <a:r>
                <a:rPr lang="en-US" sz="3118" b="1">
                  <a:solidFill>
                    <a:srgbClr val="FFFFFF"/>
                  </a:solidFill>
                  <a:latin typeface="Aptos Bold"/>
                  <a:ea typeface="Aptos Bold"/>
                  <a:cs typeface="Aptos Bold"/>
                  <a:sym typeface="Aptos Bold"/>
                </a:rPr>
                <a:t>Estimated Domestic Campus Water Use from Jackson Well</a:t>
              </a:r>
            </a:p>
          </p:txBody>
        </p:sp>
        <p:grpSp>
          <p:nvGrpSpPr>
            <p:cNvPr id="7" name="Group 7"/>
            <p:cNvGrpSpPr/>
            <p:nvPr/>
          </p:nvGrpSpPr>
          <p:grpSpPr>
            <a:xfrm>
              <a:off x="6439875" y="6379023"/>
              <a:ext cx="2501143" cy="2607305"/>
              <a:chOff x="0" y="0"/>
              <a:chExt cx="494053" cy="515023"/>
            </a:xfrm>
          </p:grpSpPr>
          <p:sp>
            <p:nvSpPr>
              <p:cNvPr id="8" name="Freeform 8"/>
              <p:cNvSpPr/>
              <p:nvPr/>
            </p:nvSpPr>
            <p:spPr>
              <a:xfrm>
                <a:off x="0" y="0"/>
                <a:ext cx="494053" cy="515023"/>
              </a:xfrm>
              <a:custGeom>
                <a:avLst/>
                <a:gdLst/>
                <a:ahLst/>
                <a:cxnLst/>
                <a:rect l="l" t="t" r="r" b="b"/>
                <a:pathLst>
                  <a:path w="494053" h="515023">
                    <a:moveTo>
                      <a:pt x="0" y="0"/>
                    </a:moveTo>
                    <a:lnTo>
                      <a:pt x="494053" y="0"/>
                    </a:lnTo>
                    <a:lnTo>
                      <a:pt x="494053" y="515023"/>
                    </a:lnTo>
                    <a:lnTo>
                      <a:pt x="0" y="515023"/>
                    </a:lnTo>
                    <a:close/>
                  </a:path>
                </a:pathLst>
              </a:custGeom>
              <a:solidFill>
                <a:srgbClr val="501214"/>
              </a:solidFill>
            </p:spPr>
            <p:txBody>
              <a:bodyPr/>
              <a:lstStyle/>
              <a:p>
                <a:endParaRPr lang="en-US"/>
              </a:p>
            </p:txBody>
          </p:sp>
          <p:sp>
            <p:nvSpPr>
              <p:cNvPr id="9" name="TextBox 9"/>
              <p:cNvSpPr txBox="1"/>
              <p:nvPr/>
            </p:nvSpPr>
            <p:spPr>
              <a:xfrm>
                <a:off x="0" y="-28575"/>
                <a:ext cx="494053" cy="543598"/>
              </a:xfrm>
              <a:prstGeom prst="rect">
                <a:avLst/>
              </a:prstGeom>
            </p:spPr>
            <p:txBody>
              <a:bodyPr lIns="50800" tIns="50800" rIns="50800" bIns="50800" rtlCol="0" anchor="ctr"/>
              <a:lstStyle/>
              <a:p>
                <a:pPr algn="ctr">
                  <a:lnSpc>
                    <a:spcPts val="2140"/>
                  </a:lnSpc>
                </a:pPr>
                <a:endParaRPr/>
              </a:p>
            </p:txBody>
          </p:sp>
        </p:grpSp>
        <p:sp>
          <p:nvSpPr>
            <p:cNvPr id="10" name="Freeform 10"/>
            <p:cNvSpPr/>
            <p:nvPr/>
          </p:nvSpPr>
          <p:spPr>
            <a:xfrm>
              <a:off x="6224270" y="6117496"/>
              <a:ext cx="1764144" cy="2277650"/>
            </a:xfrm>
            <a:custGeom>
              <a:avLst/>
              <a:gdLst/>
              <a:ahLst/>
              <a:cxnLst/>
              <a:rect l="l" t="t" r="r" b="b"/>
              <a:pathLst>
                <a:path w="1764144" h="2277650">
                  <a:moveTo>
                    <a:pt x="0" y="0"/>
                  </a:moveTo>
                  <a:lnTo>
                    <a:pt x="1764144" y="0"/>
                  </a:lnTo>
                  <a:lnTo>
                    <a:pt x="1764144" y="2277650"/>
                  </a:lnTo>
                  <a:lnTo>
                    <a:pt x="0" y="227765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grpSp>
        <p:nvGrpSpPr>
          <p:cNvPr id="11" name="Group 11"/>
          <p:cNvGrpSpPr/>
          <p:nvPr/>
        </p:nvGrpSpPr>
        <p:grpSpPr>
          <a:xfrm>
            <a:off x="-743354" y="-363054"/>
            <a:ext cx="19265133" cy="2686050"/>
            <a:chOff x="0" y="0"/>
            <a:chExt cx="5073944" cy="707437"/>
          </a:xfrm>
        </p:grpSpPr>
        <p:sp>
          <p:nvSpPr>
            <p:cNvPr id="12" name="Freeform 12"/>
            <p:cNvSpPr/>
            <p:nvPr/>
          </p:nvSpPr>
          <p:spPr>
            <a:xfrm>
              <a:off x="0" y="0"/>
              <a:ext cx="5073945" cy="707437"/>
            </a:xfrm>
            <a:custGeom>
              <a:avLst/>
              <a:gdLst/>
              <a:ahLst/>
              <a:cxnLst/>
              <a:rect l="l" t="t" r="r" b="b"/>
              <a:pathLst>
                <a:path w="5073945" h="707437">
                  <a:moveTo>
                    <a:pt x="0" y="0"/>
                  </a:moveTo>
                  <a:lnTo>
                    <a:pt x="5073945" y="0"/>
                  </a:lnTo>
                  <a:lnTo>
                    <a:pt x="5073945" y="707437"/>
                  </a:lnTo>
                  <a:lnTo>
                    <a:pt x="0" y="707437"/>
                  </a:lnTo>
                  <a:close/>
                </a:path>
              </a:pathLst>
            </a:custGeom>
            <a:solidFill>
              <a:srgbClr val="FFFFFF"/>
            </a:solidFill>
          </p:spPr>
          <p:txBody>
            <a:bodyPr/>
            <a:lstStyle/>
            <a:p>
              <a:endParaRPr lang="en-US"/>
            </a:p>
          </p:txBody>
        </p:sp>
        <p:sp>
          <p:nvSpPr>
            <p:cNvPr id="13" name="TextBox 13"/>
            <p:cNvSpPr txBox="1"/>
            <p:nvPr/>
          </p:nvSpPr>
          <p:spPr>
            <a:xfrm>
              <a:off x="0" y="-28575"/>
              <a:ext cx="5073944" cy="736012"/>
            </a:xfrm>
            <a:prstGeom prst="rect">
              <a:avLst/>
            </a:prstGeom>
          </p:spPr>
          <p:txBody>
            <a:bodyPr lIns="50800" tIns="50800" rIns="50800" bIns="50800" rtlCol="0" anchor="ctr"/>
            <a:lstStyle/>
            <a:p>
              <a:pPr algn="ctr">
                <a:lnSpc>
                  <a:spcPts val="2140"/>
                </a:lnSpc>
              </a:pPr>
              <a:endParaRPr/>
            </a:p>
          </p:txBody>
        </p:sp>
      </p:grpSp>
      <p:sp>
        <p:nvSpPr>
          <p:cNvPr id="14" name="TextBox 14"/>
          <p:cNvSpPr txBox="1"/>
          <p:nvPr/>
        </p:nvSpPr>
        <p:spPr>
          <a:xfrm>
            <a:off x="1028700" y="3073507"/>
            <a:ext cx="8537252" cy="1844802"/>
          </a:xfrm>
          <a:prstGeom prst="rect">
            <a:avLst/>
          </a:prstGeom>
        </p:spPr>
        <p:txBody>
          <a:bodyPr lIns="0" tIns="0" rIns="0" bIns="0" rtlCol="0" anchor="t">
            <a:spAutoFit/>
          </a:bodyPr>
          <a:lstStyle/>
          <a:p>
            <a:pPr algn="l">
              <a:lnSpc>
                <a:spcPts val="3744"/>
              </a:lnSpc>
            </a:pPr>
            <a:r>
              <a:rPr lang="en-US" sz="2600">
                <a:solidFill>
                  <a:srgbClr val="FFFFFF"/>
                </a:solidFill>
                <a:latin typeface="Aptos"/>
                <a:ea typeface="Aptos"/>
                <a:cs typeface="Aptos"/>
                <a:sym typeface="Aptos"/>
              </a:rPr>
              <a:t>Roughly 60% of water use from main campus wells is utilized domestically, and nearly half of this domestic use occurs in residence halls. </a:t>
            </a:r>
          </a:p>
          <a:p>
            <a:pPr algn="l">
              <a:lnSpc>
                <a:spcPts val="3744"/>
              </a:lnSpc>
            </a:pPr>
            <a:endParaRPr lang="en-US" sz="2600">
              <a:solidFill>
                <a:srgbClr val="FFFFFF"/>
              </a:solidFill>
              <a:latin typeface="Aptos"/>
              <a:ea typeface="Aptos"/>
              <a:cs typeface="Aptos"/>
              <a:sym typeface="Aptos"/>
            </a:endParaRPr>
          </a:p>
        </p:txBody>
      </p:sp>
      <p:sp>
        <p:nvSpPr>
          <p:cNvPr id="15" name="TextBox 15"/>
          <p:cNvSpPr txBox="1"/>
          <p:nvPr/>
        </p:nvSpPr>
        <p:spPr>
          <a:xfrm>
            <a:off x="830175" y="1039914"/>
            <a:ext cx="15000939" cy="1102107"/>
          </a:xfrm>
          <a:prstGeom prst="rect">
            <a:avLst/>
          </a:prstGeom>
        </p:spPr>
        <p:txBody>
          <a:bodyPr lIns="0" tIns="0" rIns="0" bIns="0" rtlCol="0" anchor="t">
            <a:spAutoFit/>
          </a:bodyPr>
          <a:lstStyle/>
          <a:p>
            <a:pPr algn="l">
              <a:lnSpc>
                <a:spcPts val="7912"/>
              </a:lnSpc>
            </a:pPr>
            <a:r>
              <a:rPr lang="en-US" sz="9200" b="1">
                <a:solidFill>
                  <a:srgbClr val="501214"/>
                </a:solidFill>
                <a:latin typeface="Aptos Bold"/>
                <a:ea typeface="Aptos Bold"/>
                <a:cs typeface="Aptos Bold"/>
                <a:sym typeface="Aptos Bold"/>
              </a:rPr>
              <a:t>Where is TXST water going?</a:t>
            </a:r>
          </a:p>
        </p:txBody>
      </p:sp>
      <p:sp>
        <p:nvSpPr>
          <p:cNvPr id="16" name="TextBox 16"/>
          <p:cNvSpPr txBox="1"/>
          <p:nvPr/>
        </p:nvSpPr>
        <p:spPr>
          <a:xfrm>
            <a:off x="1028700" y="4657129"/>
            <a:ext cx="8537252" cy="2311527"/>
          </a:xfrm>
          <a:prstGeom prst="rect">
            <a:avLst/>
          </a:prstGeom>
        </p:spPr>
        <p:txBody>
          <a:bodyPr lIns="0" tIns="0" rIns="0" bIns="0" rtlCol="0" anchor="t">
            <a:spAutoFit/>
          </a:bodyPr>
          <a:lstStyle/>
          <a:p>
            <a:pPr algn="l">
              <a:lnSpc>
                <a:spcPts val="3744"/>
              </a:lnSpc>
            </a:pPr>
            <a:r>
              <a:rPr lang="en-US" sz="2600">
                <a:solidFill>
                  <a:srgbClr val="FFFFFF"/>
                </a:solidFill>
                <a:latin typeface="Aptos"/>
                <a:ea typeface="Aptos"/>
                <a:cs typeface="Aptos"/>
                <a:sym typeface="Aptos"/>
              </a:rPr>
              <a:t>Every time we turn on the tap, we draw water directly  from the Edwards Aquifer. To help meet restrictions during times of drought, Bobcats living on campus can adopt certain practices to help </a:t>
            </a:r>
            <a:r>
              <a:rPr lang="en-US" sz="2600" b="1">
                <a:solidFill>
                  <a:srgbClr val="EBBA45"/>
                </a:solidFill>
                <a:latin typeface="Aptos Bold"/>
                <a:ea typeface="Aptos Bold"/>
                <a:cs typeface="Aptos Bold"/>
                <a:sym typeface="Aptos Bold"/>
              </a:rPr>
              <a:t>conserve</a:t>
            </a:r>
            <a:r>
              <a:rPr lang="en-US" sz="2600">
                <a:solidFill>
                  <a:srgbClr val="FFFFFF"/>
                </a:solidFill>
                <a:latin typeface="Aptos"/>
                <a:ea typeface="Aptos"/>
                <a:cs typeface="Aptos"/>
                <a:sym typeface="Aptos"/>
              </a:rPr>
              <a:t> water on an individual and community wide scale.</a:t>
            </a:r>
          </a:p>
        </p:txBody>
      </p:sp>
      <p:sp>
        <p:nvSpPr>
          <p:cNvPr id="17" name="TextBox 17"/>
          <p:cNvSpPr txBox="1"/>
          <p:nvPr/>
        </p:nvSpPr>
        <p:spPr>
          <a:xfrm>
            <a:off x="1028700" y="8234172"/>
            <a:ext cx="9906737" cy="1844802"/>
          </a:xfrm>
          <a:prstGeom prst="rect">
            <a:avLst/>
          </a:prstGeom>
        </p:spPr>
        <p:txBody>
          <a:bodyPr lIns="0" tIns="0" rIns="0" bIns="0" rtlCol="0" anchor="t">
            <a:spAutoFit/>
          </a:bodyPr>
          <a:lstStyle/>
          <a:p>
            <a:pPr algn="l">
              <a:lnSpc>
                <a:spcPts val="3744"/>
              </a:lnSpc>
            </a:pPr>
            <a:r>
              <a:rPr lang="en-US" sz="2600">
                <a:solidFill>
                  <a:srgbClr val="FFFFFF"/>
                </a:solidFill>
                <a:latin typeface="Aptos"/>
                <a:ea typeface="Aptos"/>
                <a:cs typeface="Aptos"/>
                <a:sym typeface="Aptos"/>
              </a:rPr>
              <a:t>10,000 residents each taking a 15-minute shower would use approximately </a:t>
            </a:r>
            <a:r>
              <a:rPr lang="en-US" sz="2600" b="1">
                <a:solidFill>
                  <a:srgbClr val="EBBA45"/>
                </a:solidFill>
                <a:latin typeface="Aptos Bold"/>
                <a:ea typeface="Aptos Bold"/>
                <a:cs typeface="Aptos Bold"/>
                <a:sym typeface="Aptos Bold"/>
              </a:rPr>
              <a:t>375,000 gallons </a:t>
            </a:r>
            <a:r>
              <a:rPr lang="en-US" sz="2600">
                <a:solidFill>
                  <a:srgbClr val="FFFFFF"/>
                </a:solidFill>
                <a:latin typeface="Aptos"/>
                <a:ea typeface="Aptos"/>
                <a:cs typeface="Aptos"/>
                <a:sym typeface="Aptos"/>
              </a:rPr>
              <a:t>of water in total. That's enough to cover the Bobcat football field in </a:t>
            </a:r>
            <a:r>
              <a:rPr lang="en-US" sz="2600" b="1">
                <a:solidFill>
                  <a:srgbClr val="EBBA45"/>
                </a:solidFill>
                <a:latin typeface="Aptos Bold"/>
                <a:ea typeface="Aptos Bold"/>
                <a:cs typeface="Aptos Bold"/>
                <a:sym typeface="Aptos Bold"/>
              </a:rPr>
              <a:t>10.5 inches of water!</a:t>
            </a:r>
          </a:p>
          <a:p>
            <a:pPr algn="l">
              <a:lnSpc>
                <a:spcPts val="3744"/>
              </a:lnSpc>
            </a:pPr>
            <a:endParaRPr lang="en-US" sz="2600" b="1">
              <a:solidFill>
                <a:srgbClr val="EBBA45"/>
              </a:solidFill>
              <a:latin typeface="Aptos Bold"/>
              <a:ea typeface="Aptos Bold"/>
              <a:cs typeface="Aptos Bold"/>
              <a:sym typeface="Aptos Bold"/>
            </a:endParaRPr>
          </a:p>
        </p:txBody>
      </p:sp>
      <p:sp>
        <p:nvSpPr>
          <p:cNvPr id="18" name="TextBox 18"/>
          <p:cNvSpPr txBox="1"/>
          <p:nvPr/>
        </p:nvSpPr>
        <p:spPr>
          <a:xfrm>
            <a:off x="1028700" y="7721131"/>
            <a:ext cx="6494854" cy="467273"/>
          </a:xfrm>
          <a:prstGeom prst="rect">
            <a:avLst/>
          </a:prstGeom>
        </p:spPr>
        <p:txBody>
          <a:bodyPr lIns="0" tIns="0" rIns="0" bIns="0" rtlCol="0" anchor="t">
            <a:spAutoFit/>
          </a:bodyPr>
          <a:lstStyle/>
          <a:p>
            <a:pPr algn="l">
              <a:lnSpc>
                <a:spcPts val="3425"/>
              </a:lnSpc>
            </a:pPr>
            <a:r>
              <a:rPr lang="en-US" sz="3983" b="1" i="1">
                <a:solidFill>
                  <a:srgbClr val="399F68"/>
                </a:solidFill>
                <a:latin typeface="Aptos Bold Italics"/>
                <a:ea typeface="Aptos Bold Italics"/>
                <a:cs typeface="Aptos Bold Italics"/>
                <a:sym typeface="Aptos Bold Italics"/>
              </a:rPr>
              <a:t>Did you know?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EA095"/>
        </a:solidFill>
        <a:effectLst/>
      </p:bgPr>
    </p:bg>
    <p:spTree>
      <p:nvGrpSpPr>
        <p:cNvPr id="1" name=""/>
        <p:cNvGrpSpPr/>
        <p:nvPr/>
      </p:nvGrpSpPr>
      <p:grpSpPr>
        <a:xfrm>
          <a:off x="0" y="0"/>
          <a:ext cx="0" cy="0"/>
          <a:chOff x="0" y="0"/>
          <a:chExt cx="0" cy="0"/>
        </a:xfrm>
      </p:grpSpPr>
      <p:grpSp>
        <p:nvGrpSpPr>
          <p:cNvPr id="2" name="Group 2"/>
          <p:cNvGrpSpPr/>
          <p:nvPr/>
        </p:nvGrpSpPr>
        <p:grpSpPr>
          <a:xfrm>
            <a:off x="0" y="2255908"/>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0" y="-830192"/>
            <a:ext cx="18288000" cy="3086100"/>
            <a:chOff x="0" y="0"/>
            <a:chExt cx="4816593" cy="812800"/>
          </a:xfrm>
        </p:grpSpPr>
        <p:sp>
          <p:nvSpPr>
            <p:cNvPr id="5" name="Freeform 5"/>
            <p:cNvSpPr/>
            <p:nvPr/>
          </p:nvSpPr>
          <p:spPr>
            <a:xfrm>
              <a:off x="0" y="0"/>
              <a:ext cx="4816592" cy="812800"/>
            </a:xfrm>
            <a:custGeom>
              <a:avLst/>
              <a:gdLst/>
              <a:ahLst/>
              <a:cxnLst/>
              <a:rect l="l" t="t" r="r" b="b"/>
              <a:pathLst>
                <a:path w="4816592" h="812800">
                  <a:moveTo>
                    <a:pt x="0" y="0"/>
                  </a:moveTo>
                  <a:lnTo>
                    <a:pt x="4816592" y="0"/>
                  </a:lnTo>
                  <a:lnTo>
                    <a:pt x="4816592" y="812800"/>
                  </a:lnTo>
                  <a:lnTo>
                    <a:pt x="0" y="812800"/>
                  </a:lnTo>
                  <a:close/>
                </a:path>
              </a:pathLst>
            </a:custGeom>
            <a:solidFill>
              <a:srgbClr val="FFFFFF"/>
            </a:solidFill>
          </p:spPr>
          <p:txBody>
            <a:bodyPr/>
            <a:lstStyle/>
            <a:p>
              <a:endParaRPr lang="en-US"/>
            </a:p>
          </p:txBody>
        </p:sp>
        <p:sp>
          <p:nvSpPr>
            <p:cNvPr id="6" name="TextBox 6"/>
            <p:cNvSpPr txBox="1"/>
            <p:nvPr/>
          </p:nvSpPr>
          <p:spPr>
            <a:xfrm>
              <a:off x="0" y="-28575"/>
              <a:ext cx="4816593" cy="841375"/>
            </a:xfrm>
            <a:prstGeom prst="rect">
              <a:avLst/>
            </a:prstGeom>
          </p:spPr>
          <p:txBody>
            <a:bodyPr lIns="50800" tIns="50800" rIns="50800" bIns="50800" rtlCol="0" anchor="ctr"/>
            <a:lstStyle/>
            <a:p>
              <a:pPr algn="ctr">
                <a:lnSpc>
                  <a:spcPts val="2140"/>
                </a:lnSpc>
              </a:pPr>
              <a:endParaRPr/>
            </a:p>
          </p:txBody>
        </p:sp>
      </p:grpSp>
      <p:grpSp>
        <p:nvGrpSpPr>
          <p:cNvPr id="7" name="Group 7"/>
          <p:cNvGrpSpPr/>
          <p:nvPr/>
        </p:nvGrpSpPr>
        <p:grpSpPr>
          <a:xfrm>
            <a:off x="642002" y="160791"/>
            <a:ext cx="11108654" cy="1735817"/>
            <a:chOff x="0" y="0"/>
            <a:chExt cx="14811538" cy="2314423"/>
          </a:xfrm>
        </p:grpSpPr>
        <p:sp>
          <p:nvSpPr>
            <p:cNvPr id="8" name="Freeform 8"/>
            <p:cNvSpPr/>
            <p:nvPr/>
          </p:nvSpPr>
          <p:spPr>
            <a:xfrm>
              <a:off x="0" y="0"/>
              <a:ext cx="14811538" cy="2314424"/>
            </a:xfrm>
            <a:custGeom>
              <a:avLst/>
              <a:gdLst/>
              <a:ahLst/>
              <a:cxnLst/>
              <a:rect l="l" t="t" r="r" b="b"/>
              <a:pathLst>
                <a:path w="14811538" h="2314424">
                  <a:moveTo>
                    <a:pt x="0" y="0"/>
                  </a:moveTo>
                  <a:lnTo>
                    <a:pt x="14811538" y="0"/>
                  </a:lnTo>
                  <a:lnTo>
                    <a:pt x="14811538" y="2314424"/>
                  </a:lnTo>
                  <a:lnTo>
                    <a:pt x="0" y="2314424"/>
                  </a:lnTo>
                  <a:close/>
                </a:path>
              </a:pathLst>
            </a:custGeom>
            <a:solidFill>
              <a:srgbClr val="501214">
                <a:alpha val="0"/>
              </a:srgbClr>
            </a:solidFill>
          </p:spPr>
          <p:txBody>
            <a:bodyPr/>
            <a:lstStyle/>
            <a:p>
              <a:endParaRPr lang="en-US"/>
            </a:p>
          </p:txBody>
        </p:sp>
        <p:sp>
          <p:nvSpPr>
            <p:cNvPr id="9" name="TextBox 9"/>
            <p:cNvSpPr txBox="1"/>
            <p:nvPr/>
          </p:nvSpPr>
          <p:spPr>
            <a:xfrm>
              <a:off x="0" y="285750"/>
              <a:ext cx="14811538" cy="2028673"/>
            </a:xfrm>
            <a:prstGeom prst="rect">
              <a:avLst/>
            </a:prstGeom>
          </p:spPr>
          <p:txBody>
            <a:bodyPr lIns="0" tIns="0" rIns="0" bIns="0" rtlCol="0" anchor="b"/>
            <a:lstStyle/>
            <a:p>
              <a:pPr algn="l">
                <a:lnSpc>
                  <a:spcPts val="8004"/>
                </a:lnSpc>
              </a:pPr>
              <a:r>
                <a:rPr lang="en-US" sz="9200" b="1">
                  <a:solidFill>
                    <a:srgbClr val="501214"/>
                  </a:solidFill>
                  <a:latin typeface="Aptos Bold"/>
                  <a:ea typeface="Aptos Bold"/>
                  <a:cs typeface="Aptos Bold"/>
                  <a:sym typeface="Aptos Bold"/>
                </a:rPr>
                <a:t>How You Can Help</a:t>
              </a:r>
            </a:p>
          </p:txBody>
        </p:sp>
      </p:grpSp>
      <p:grpSp>
        <p:nvGrpSpPr>
          <p:cNvPr id="10" name="Group 10"/>
          <p:cNvGrpSpPr/>
          <p:nvPr/>
        </p:nvGrpSpPr>
        <p:grpSpPr>
          <a:xfrm>
            <a:off x="535048" y="4375908"/>
            <a:ext cx="3411883" cy="1192149"/>
            <a:chOff x="0" y="0"/>
            <a:chExt cx="4549177" cy="1589533"/>
          </a:xfrm>
        </p:grpSpPr>
        <p:sp>
          <p:nvSpPr>
            <p:cNvPr id="11" name="TextBox 11"/>
            <p:cNvSpPr txBox="1"/>
            <p:nvPr/>
          </p:nvSpPr>
          <p:spPr>
            <a:xfrm>
              <a:off x="1374430" y="-47625"/>
              <a:ext cx="1788975" cy="635212"/>
            </a:xfrm>
            <a:prstGeom prst="rect">
              <a:avLst/>
            </a:prstGeom>
          </p:spPr>
          <p:txBody>
            <a:bodyPr lIns="0" tIns="0" rIns="0" bIns="0" rtlCol="0" anchor="t">
              <a:spAutoFit/>
            </a:bodyPr>
            <a:lstStyle/>
            <a:p>
              <a:pPr algn="ctr">
                <a:lnSpc>
                  <a:spcPts val="4059"/>
                </a:lnSpc>
                <a:spcBef>
                  <a:spcPct val="0"/>
                </a:spcBef>
              </a:pPr>
              <a:r>
                <a:rPr lang="en-US" sz="2899" b="1">
                  <a:solidFill>
                    <a:srgbClr val="501214"/>
                  </a:solidFill>
                  <a:latin typeface="Aptos Bold"/>
                  <a:ea typeface="Aptos Bold"/>
                  <a:cs typeface="Aptos Bold"/>
                  <a:sym typeface="Aptos Bold"/>
                </a:rPr>
                <a:t>Save</a:t>
              </a:r>
            </a:p>
          </p:txBody>
        </p:sp>
        <p:sp>
          <p:nvSpPr>
            <p:cNvPr id="12" name="TextBox 12"/>
            <p:cNvSpPr txBox="1"/>
            <p:nvPr/>
          </p:nvSpPr>
          <p:spPr>
            <a:xfrm>
              <a:off x="0" y="857462"/>
              <a:ext cx="4549177" cy="732070"/>
            </a:xfrm>
            <a:prstGeom prst="rect">
              <a:avLst/>
            </a:prstGeom>
          </p:spPr>
          <p:txBody>
            <a:bodyPr lIns="0" tIns="0" rIns="0" bIns="0" rtlCol="0" anchor="t">
              <a:spAutoFit/>
            </a:bodyPr>
            <a:lstStyle/>
            <a:p>
              <a:pPr algn="ctr">
                <a:lnSpc>
                  <a:spcPts val="2093"/>
                </a:lnSpc>
              </a:pPr>
              <a:r>
                <a:rPr lang="en-US" sz="2300" b="1">
                  <a:solidFill>
                    <a:srgbClr val="501214"/>
                  </a:solidFill>
                  <a:latin typeface="Aptos Bold"/>
                  <a:ea typeface="Aptos Bold"/>
                  <a:cs typeface="Aptos Bold"/>
                  <a:sym typeface="Aptos Bold"/>
                </a:rPr>
                <a:t>water in residence halls and during daily activities </a:t>
              </a:r>
            </a:p>
          </p:txBody>
        </p:sp>
      </p:grpSp>
      <p:sp>
        <p:nvSpPr>
          <p:cNvPr id="13" name="Freeform 13"/>
          <p:cNvSpPr/>
          <p:nvPr/>
        </p:nvSpPr>
        <p:spPr>
          <a:xfrm>
            <a:off x="1692647" y="2699493"/>
            <a:ext cx="1096686" cy="1419241"/>
          </a:xfrm>
          <a:custGeom>
            <a:avLst/>
            <a:gdLst/>
            <a:ahLst/>
            <a:cxnLst/>
            <a:rect l="l" t="t" r="r" b="b"/>
            <a:pathLst>
              <a:path w="1096686" h="1419241">
                <a:moveTo>
                  <a:pt x="0" y="0"/>
                </a:moveTo>
                <a:lnTo>
                  <a:pt x="1096686" y="0"/>
                </a:lnTo>
                <a:lnTo>
                  <a:pt x="1096686" y="1419240"/>
                </a:lnTo>
                <a:lnTo>
                  <a:pt x="0" y="14192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4" name="Freeform 14"/>
          <p:cNvSpPr/>
          <p:nvPr/>
        </p:nvSpPr>
        <p:spPr>
          <a:xfrm>
            <a:off x="5729312" y="2685096"/>
            <a:ext cx="1365145" cy="1365145"/>
          </a:xfrm>
          <a:custGeom>
            <a:avLst/>
            <a:gdLst/>
            <a:ahLst/>
            <a:cxnLst/>
            <a:rect l="l" t="t" r="r" b="b"/>
            <a:pathLst>
              <a:path w="1365145" h="1365145">
                <a:moveTo>
                  <a:pt x="0" y="0"/>
                </a:moveTo>
                <a:lnTo>
                  <a:pt x="1365146" y="0"/>
                </a:lnTo>
                <a:lnTo>
                  <a:pt x="1365146" y="1365146"/>
                </a:lnTo>
                <a:lnTo>
                  <a:pt x="0" y="136514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5" name="TextBox 15"/>
          <p:cNvSpPr txBox="1"/>
          <p:nvPr/>
        </p:nvSpPr>
        <p:spPr>
          <a:xfrm>
            <a:off x="5622248" y="4328283"/>
            <a:ext cx="1660216" cy="488315"/>
          </a:xfrm>
          <a:prstGeom prst="rect">
            <a:avLst/>
          </a:prstGeom>
        </p:spPr>
        <p:txBody>
          <a:bodyPr lIns="0" tIns="0" rIns="0" bIns="0" rtlCol="0" anchor="t">
            <a:spAutoFit/>
          </a:bodyPr>
          <a:lstStyle/>
          <a:p>
            <a:pPr algn="ctr">
              <a:lnSpc>
                <a:spcPts val="4059"/>
              </a:lnSpc>
              <a:spcBef>
                <a:spcPct val="0"/>
              </a:spcBef>
            </a:pPr>
            <a:r>
              <a:rPr lang="en-US" sz="2899" b="1">
                <a:solidFill>
                  <a:srgbClr val="501214"/>
                </a:solidFill>
                <a:latin typeface="Aptos Bold"/>
                <a:ea typeface="Aptos Bold"/>
                <a:cs typeface="Aptos Bold"/>
                <a:sym typeface="Aptos Bold"/>
              </a:rPr>
              <a:t>Report</a:t>
            </a:r>
          </a:p>
        </p:txBody>
      </p:sp>
      <p:sp>
        <p:nvSpPr>
          <p:cNvPr id="16" name="TextBox 16"/>
          <p:cNvSpPr txBox="1"/>
          <p:nvPr/>
        </p:nvSpPr>
        <p:spPr>
          <a:xfrm>
            <a:off x="4483664" y="5063971"/>
            <a:ext cx="3937383" cy="789559"/>
          </a:xfrm>
          <a:prstGeom prst="rect">
            <a:avLst/>
          </a:prstGeom>
        </p:spPr>
        <p:txBody>
          <a:bodyPr lIns="0" tIns="0" rIns="0" bIns="0" rtlCol="0" anchor="t">
            <a:spAutoFit/>
          </a:bodyPr>
          <a:lstStyle/>
          <a:p>
            <a:pPr algn="ctr">
              <a:lnSpc>
                <a:spcPts val="2093"/>
              </a:lnSpc>
            </a:pPr>
            <a:r>
              <a:rPr lang="en-US" sz="2300" b="1">
                <a:solidFill>
                  <a:srgbClr val="501214"/>
                </a:solidFill>
                <a:latin typeface="Aptos Bold"/>
                <a:ea typeface="Aptos Bold"/>
                <a:cs typeface="Aptos Bold"/>
                <a:sym typeface="Aptos Bold"/>
              </a:rPr>
              <a:t>spills and maintenance issues with water infrastructure</a:t>
            </a:r>
          </a:p>
        </p:txBody>
      </p:sp>
      <p:sp>
        <p:nvSpPr>
          <p:cNvPr id="17" name="Freeform 17"/>
          <p:cNvSpPr/>
          <p:nvPr/>
        </p:nvSpPr>
        <p:spPr>
          <a:xfrm>
            <a:off x="10278419" y="2685096"/>
            <a:ext cx="1347771" cy="1365145"/>
          </a:xfrm>
          <a:custGeom>
            <a:avLst/>
            <a:gdLst/>
            <a:ahLst/>
            <a:cxnLst/>
            <a:rect l="l" t="t" r="r" b="b"/>
            <a:pathLst>
              <a:path w="1347771" h="1365145">
                <a:moveTo>
                  <a:pt x="0" y="0"/>
                </a:moveTo>
                <a:lnTo>
                  <a:pt x="1347771" y="0"/>
                </a:lnTo>
                <a:lnTo>
                  <a:pt x="1347771" y="1365146"/>
                </a:lnTo>
                <a:lnTo>
                  <a:pt x="0" y="136514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TextBox 18"/>
          <p:cNvSpPr txBox="1"/>
          <p:nvPr/>
        </p:nvSpPr>
        <p:spPr>
          <a:xfrm>
            <a:off x="9868432" y="4328283"/>
            <a:ext cx="2167745" cy="488315"/>
          </a:xfrm>
          <a:prstGeom prst="rect">
            <a:avLst/>
          </a:prstGeom>
        </p:spPr>
        <p:txBody>
          <a:bodyPr lIns="0" tIns="0" rIns="0" bIns="0" rtlCol="0" anchor="t">
            <a:spAutoFit/>
          </a:bodyPr>
          <a:lstStyle/>
          <a:p>
            <a:pPr algn="ctr">
              <a:lnSpc>
                <a:spcPts val="4060"/>
              </a:lnSpc>
              <a:spcBef>
                <a:spcPct val="0"/>
              </a:spcBef>
            </a:pPr>
            <a:r>
              <a:rPr lang="en-US" sz="2900" b="1">
                <a:solidFill>
                  <a:srgbClr val="501214"/>
                </a:solidFill>
                <a:latin typeface="Aptos Bold"/>
                <a:ea typeface="Aptos Bold"/>
                <a:cs typeface="Aptos Bold"/>
                <a:sym typeface="Aptos Bold"/>
              </a:rPr>
              <a:t>Volunteer</a:t>
            </a:r>
          </a:p>
        </p:txBody>
      </p:sp>
      <p:sp>
        <p:nvSpPr>
          <p:cNvPr id="19" name="TextBox 19"/>
          <p:cNvSpPr txBox="1"/>
          <p:nvPr/>
        </p:nvSpPr>
        <p:spPr>
          <a:xfrm>
            <a:off x="8959727" y="5063971"/>
            <a:ext cx="3985156" cy="789559"/>
          </a:xfrm>
          <a:prstGeom prst="rect">
            <a:avLst/>
          </a:prstGeom>
        </p:spPr>
        <p:txBody>
          <a:bodyPr lIns="0" tIns="0" rIns="0" bIns="0" rtlCol="0" anchor="t">
            <a:spAutoFit/>
          </a:bodyPr>
          <a:lstStyle/>
          <a:p>
            <a:pPr algn="ctr">
              <a:lnSpc>
                <a:spcPts val="2093"/>
              </a:lnSpc>
            </a:pPr>
            <a:r>
              <a:rPr lang="en-US" sz="2300" b="1">
                <a:solidFill>
                  <a:srgbClr val="501214"/>
                </a:solidFill>
                <a:latin typeface="Aptos Bold"/>
                <a:ea typeface="Aptos Bold"/>
                <a:cs typeface="Aptos Bold"/>
                <a:sym typeface="Aptos Bold"/>
              </a:rPr>
              <a:t>with university or local organizations involved in water stewardship</a:t>
            </a:r>
          </a:p>
        </p:txBody>
      </p:sp>
      <p:sp>
        <p:nvSpPr>
          <p:cNvPr id="20" name="TextBox 20"/>
          <p:cNvSpPr txBox="1"/>
          <p:nvPr/>
        </p:nvSpPr>
        <p:spPr>
          <a:xfrm>
            <a:off x="639831" y="1620193"/>
            <a:ext cx="17008337" cy="486156"/>
          </a:xfrm>
          <a:prstGeom prst="rect">
            <a:avLst/>
          </a:prstGeom>
        </p:spPr>
        <p:txBody>
          <a:bodyPr lIns="0" tIns="0" rIns="0" bIns="0" rtlCol="0" anchor="t">
            <a:spAutoFit/>
          </a:bodyPr>
          <a:lstStyle/>
          <a:p>
            <a:pPr algn="ctr">
              <a:lnSpc>
                <a:spcPts val="4032"/>
              </a:lnSpc>
            </a:pPr>
            <a:r>
              <a:rPr lang="en-US" sz="2800" b="1">
                <a:solidFill>
                  <a:srgbClr val="501214"/>
                </a:solidFill>
                <a:latin typeface="Aptos Bold"/>
                <a:ea typeface="Aptos Bold"/>
                <a:cs typeface="Aptos Bold"/>
                <a:sym typeface="Aptos Bold"/>
              </a:rPr>
              <a:t>Contribute to campus-wide water conservation efforts by engaging in one or all of these small strategies:</a:t>
            </a:r>
          </a:p>
        </p:txBody>
      </p:sp>
      <p:sp>
        <p:nvSpPr>
          <p:cNvPr id="21" name="Freeform 21"/>
          <p:cNvSpPr/>
          <p:nvPr/>
        </p:nvSpPr>
        <p:spPr>
          <a:xfrm>
            <a:off x="14950340" y="2699493"/>
            <a:ext cx="1128637" cy="1453748"/>
          </a:xfrm>
          <a:custGeom>
            <a:avLst/>
            <a:gdLst/>
            <a:ahLst/>
            <a:cxnLst/>
            <a:rect l="l" t="t" r="r" b="b"/>
            <a:pathLst>
              <a:path w="1128637" h="1453748">
                <a:moveTo>
                  <a:pt x="0" y="0"/>
                </a:moveTo>
                <a:lnTo>
                  <a:pt x="1128636" y="0"/>
                </a:lnTo>
                <a:lnTo>
                  <a:pt x="1128636" y="1453747"/>
                </a:lnTo>
                <a:lnTo>
                  <a:pt x="0" y="145374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2" name="TextBox 22"/>
          <p:cNvSpPr txBox="1"/>
          <p:nvPr/>
        </p:nvSpPr>
        <p:spPr>
          <a:xfrm>
            <a:off x="13522080" y="5063971"/>
            <a:ext cx="3985156" cy="532384"/>
          </a:xfrm>
          <a:prstGeom prst="rect">
            <a:avLst/>
          </a:prstGeom>
        </p:spPr>
        <p:txBody>
          <a:bodyPr lIns="0" tIns="0" rIns="0" bIns="0" rtlCol="0" anchor="t">
            <a:spAutoFit/>
          </a:bodyPr>
          <a:lstStyle/>
          <a:p>
            <a:pPr algn="ctr">
              <a:lnSpc>
                <a:spcPts val="2093"/>
              </a:lnSpc>
            </a:pPr>
            <a:r>
              <a:rPr lang="en-US" sz="2300" b="1">
                <a:solidFill>
                  <a:srgbClr val="501214"/>
                </a:solidFill>
                <a:latin typeface="Aptos Bold"/>
                <a:ea typeface="Aptos Bold"/>
                <a:cs typeface="Aptos Bold"/>
                <a:sym typeface="Aptos Bold"/>
              </a:rPr>
              <a:t>for water resource protection to local and state government</a:t>
            </a:r>
          </a:p>
        </p:txBody>
      </p:sp>
      <p:sp>
        <p:nvSpPr>
          <p:cNvPr id="23" name="TextBox 23"/>
          <p:cNvSpPr txBox="1"/>
          <p:nvPr/>
        </p:nvSpPr>
        <p:spPr>
          <a:xfrm>
            <a:off x="14430786" y="4328283"/>
            <a:ext cx="2167745" cy="488315"/>
          </a:xfrm>
          <a:prstGeom prst="rect">
            <a:avLst/>
          </a:prstGeom>
        </p:spPr>
        <p:txBody>
          <a:bodyPr lIns="0" tIns="0" rIns="0" bIns="0" rtlCol="0" anchor="t">
            <a:spAutoFit/>
          </a:bodyPr>
          <a:lstStyle/>
          <a:p>
            <a:pPr algn="ctr">
              <a:lnSpc>
                <a:spcPts val="4060"/>
              </a:lnSpc>
              <a:spcBef>
                <a:spcPct val="0"/>
              </a:spcBef>
            </a:pPr>
            <a:r>
              <a:rPr lang="en-US" sz="2900" b="1">
                <a:solidFill>
                  <a:srgbClr val="501214"/>
                </a:solidFill>
                <a:latin typeface="Aptos Bold"/>
                <a:ea typeface="Aptos Bold"/>
                <a:cs typeface="Aptos Bold"/>
                <a:sym typeface="Aptos Bold"/>
              </a:rPr>
              <a:t>Advocate</a:t>
            </a:r>
          </a:p>
        </p:txBody>
      </p:sp>
      <p:sp>
        <p:nvSpPr>
          <p:cNvPr id="24" name="TextBox 24"/>
          <p:cNvSpPr txBox="1"/>
          <p:nvPr/>
        </p:nvSpPr>
        <p:spPr>
          <a:xfrm>
            <a:off x="535048" y="6005930"/>
            <a:ext cx="3523353" cy="3843659"/>
          </a:xfrm>
          <a:prstGeom prst="rect">
            <a:avLst/>
          </a:prstGeom>
        </p:spPr>
        <p:txBody>
          <a:bodyPr lIns="0" tIns="0" rIns="0" bIns="0" rtlCol="0" anchor="t">
            <a:spAutoFit/>
          </a:bodyPr>
          <a:lstStyle/>
          <a:p>
            <a:pPr algn="l">
              <a:lnSpc>
                <a:spcPts val="2362"/>
              </a:lnSpc>
            </a:pPr>
            <a:r>
              <a:rPr lang="en-US" sz="2001">
                <a:solidFill>
                  <a:srgbClr val="501214"/>
                </a:solidFill>
                <a:latin typeface="Aptos"/>
                <a:ea typeface="Aptos"/>
                <a:cs typeface="Aptos"/>
                <a:sym typeface="Aptos"/>
              </a:rPr>
              <a:t>Help reduce domestic water use in on-campus housing by </a:t>
            </a:r>
            <a:r>
              <a:rPr lang="en-US" sz="2001" b="1">
                <a:solidFill>
                  <a:srgbClr val="FFFFFF"/>
                </a:solidFill>
                <a:latin typeface="Aptos Bold"/>
                <a:ea typeface="Aptos Bold"/>
                <a:cs typeface="Aptos Bold"/>
                <a:sym typeface="Aptos Bold"/>
              </a:rPr>
              <a:t>shortening shower time</a:t>
            </a:r>
            <a:r>
              <a:rPr lang="en-US" sz="2001">
                <a:solidFill>
                  <a:srgbClr val="501214"/>
                </a:solidFill>
                <a:latin typeface="Aptos"/>
                <a:ea typeface="Aptos"/>
                <a:cs typeface="Aptos"/>
                <a:sym typeface="Aptos"/>
              </a:rPr>
              <a:t> and </a:t>
            </a:r>
            <a:r>
              <a:rPr lang="en-US" sz="2001" b="1">
                <a:solidFill>
                  <a:srgbClr val="FFFFFF"/>
                </a:solidFill>
                <a:latin typeface="Aptos Bold"/>
                <a:ea typeface="Aptos Bold"/>
                <a:cs typeface="Aptos Bold"/>
                <a:sym typeface="Aptos Bold"/>
              </a:rPr>
              <a:t>turning the tap off</a:t>
            </a:r>
            <a:r>
              <a:rPr lang="en-US" sz="2001" b="1">
                <a:solidFill>
                  <a:srgbClr val="501214"/>
                </a:solidFill>
                <a:latin typeface="Aptos Bold"/>
                <a:ea typeface="Aptos Bold"/>
                <a:cs typeface="Aptos Bold"/>
                <a:sym typeface="Aptos Bold"/>
              </a:rPr>
              <a:t> </a:t>
            </a:r>
            <a:r>
              <a:rPr lang="en-US" sz="2001">
                <a:solidFill>
                  <a:srgbClr val="501214"/>
                </a:solidFill>
                <a:latin typeface="Aptos"/>
                <a:ea typeface="Aptos"/>
                <a:cs typeface="Aptos"/>
                <a:sym typeface="Aptos"/>
              </a:rPr>
              <a:t>while brushing your teeth or shaving. Wash your laundry in </a:t>
            </a:r>
            <a:r>
              <a:rPr lang="en-US" sz="2001" b="1">
                <a:solidFill>
                  <a:srgbClr val="FFFFFF"/>
                </a:solidFill>
                <a:latin typeface="Aptos Bold"/>
                <a:ea typeface="Aptos Bold"/>
                <a:cs typeface="Aptos Bold"/>
                <a:sym typeface="Aptos Bold"/>
              </a:rPr>
              <a:t>full loads</a:t>
            </a:r>
            <a:r>
              <a:rPr lang="en-US" sz="2001">
                <a:solidFill>
                  <a:srgbClr val="501214"/>
                </a:solidFill>
                <a:latin typeface="Aptos"/>
                <a:ea typeface="Aptos"/>
                <a:cs typeface="Aptos"/>
                <a:sym typeface="Aptos"/>
              </a:rPr>
              <a:t> to take advantage of the water amount in each cycle, and with cold water to save energy. Becoming a water steward begins with weaving conservation into everyday habits!</a:t>
            </a:r>
          </a:p>
        </p:txBody>
      </p:sp>
      <p:sp>
        <p:nvSpPr>
          <p:cNvPr id="25" name="TextBox 25"/>
          <p:cNvSpPr txBox="1"/>
          <p:nvPr/>
        </p:nvSpPr>
        <p:spPr>
          <a:xfrm>
            <a:off x="4659804" y="6044030"/>
            <a:ext cx="3770768" cy="3977687"/>
          </a:xfrm>
          <a:prstGeom prst="rect">
            <a:avLst/>
          </a:prstGeom>
        </p:spPr>
        <p:txBody>
          <a:bodyPr lIns="0" tIns="0" rIns="0" bIns="0" rtlCol="0" anchor="t">
            <a:spAutoFit/>
          </a:bodyPr>
          <a:lstStyle/>
          <a:p>
            <a:pPr algn="l">
              <a:lnSpc>
                <a:spcPts val="1981"/>
              </a:lnSpc>
            </a:pPr>
            <a:r>
              <a:rPr lang="en-US" sz="2001">
                <a:solidFill>
                  <a:srgbClr val="501214"/>
                </a:solidFill>
                <a:latin typeface="Aptos"/>
                <a:ea typeface="Aptos"/>
                <a:cs typeface="Aptos"/>
                <a:sym typeface="Aptos"/>
              </a:rPr>
              <a:t>Notice something off with a faucet or irrigation line? Report it to our experts to make sure it’s addressed as soon as possible.</a:t>
            </a:r>
          </a:p>
          <a:p>
            <a:pPr algn="l">
              <a:lnSpc>
                <a:spcPts val="1981"/>
              </a:lnSpc>
            </a:pPr>
            <a:endParaRPr lang="en-US" sz="2001">
              <a:solidFill>
                <a:srgbClr val="501214"/>
              </a:solidFill>
              <a:latin typeface="Aptos"/>
              <a:ea typeface="Aptos"/>
              <a:cs typeface="Aptos"/>
              <a:sym typeface="Aptos"/>
            </a:endParaRPr>
          </a:p>
          <a:p>
            <a:pPr algn="l">
              <a:lnSpc>
                <a:spcPts val="1981"/>
              </a:lnSpc>
            </a:pPr>
            <a:r>
              <a:rPr lang="en-US" sz="2001">
                <a:solidFill>
                  <a:srgbClr val="501214"/>
                </a:solidFill>
                <a:latin typeface="Aptos"/>
                <a:ea typeface="Aptos"/>
                <a:cs typeface="Aptos"/>
                <a:sym typeface="Aptos"/>
              </a:rPr>
              <a:t>For issues in residence halls, </a:t>
            </a:r>
          </a:p>
          <a:p>
            <a:pPr algn="l">
              <a:lnSpc>
                <a:spcPts val="1981"/>
              </a:lnSpc>
            </a:pPr>
            <a:r>
              <a:rPr lang="en-US" sz="2001">
                <a:solidFill>
                  <a:srgbClr val="501214"/>
                </a:solidFill>
                <a:latin typeface="Aptos"/>
                <a:ea typeface="Aptos"/>
                <a:cs typeface="Aptos"/>
                <a:sym typeface="Aptos"/>
              </a:rPr>
              <a:t>submit a maintenance </a:t>
            </a:r>
          </a:p>
          <a:p>
            <a:pPr algn="l">
              <a:lnSpc>
                <a:spcPts val="1981"/>
              </a:lnSpc>
            </a:pPr>
            <a:r>
              <a:rPr lang="en-US" sz="2001">
                <a:solidFill>
                  <a:srgbClr val="501214"/>
                </a:solidFill>
                <a:latin typeface="Aptos"/>
                <a:ea typeface="Aptos"/>
                <a:cs typeface="Aptos"/>
                <a:sym typeface="Aptos"/>
              </a:rPr>
              <a:t>request in your</a:t>
            </a:r>
            <a:r>
              <a:rPr lang="en-US" sz="2001" b="1">
                <a:solidFill>
                  <a:srgbClr val="501214"/>
                </a:solidFill>
                <a:latin typeface="Aptos Bold"/>
                <a:ea typeface="Aptos Bold"/>
                <a:cs typeface="Aptos Bold"/>
                <a:sym typeface="Aptos Bold"/>
              </a:rPr>
              <a:t> </a:t>
            </a:r>
          </a:p>
          <a:p>
            <a:pPr algn="l">
              <a:lnSpc>
                <a:spcPts val="1981"/>
              </a:lnSpc>
            </a:pPr>
            <a:r>
              <a:rPr lang="en-US" sz="2001" b="1" u="sng">
                <a:solidFill>
                  <a:srgbClr val="FFFFFF"/>
                </a:solidFill>
                <a:latin typeface="Aptos Bold"/>
                <a:ea typeface="Aptos Bold"/>
                <a:cs typeface="Aptos Bold"/>
                <a:sym typeface="Aptos Bold"/>
                <a:hlinkClick r:id="rId7" tooltip="https://www.reslife.txst.edu/residents/maintenance.html"/>
              </a:rPr>
              <a:t>Student Housing Portal</a:t>
            </a:r>
            <a:r>
              <a:rPr lang="en-US" sz="2001" b="1">
                <a:solidFill>
                  <a:srgbClr val="FFFFFF"/>
                </a:solidFill>
                <a:latin typeface="Aptos Bold"/>
                <a:ea typeface="Aptos Bold"/>
                <a:cs typeface="Aptos Bold"/>
                <a:sym typeface="Aptos Bold"/>
              </a:rPr>
              <a:t>. </a:t>
            </a:r>
          </a:p>
          <a:p>
            <a:pPr algn="l">
              <a:lnSpc>
                <a:spcPts val="1981"/>
              </a:lnSpc>
            </a:pPr>
            <a:endParaRPr lang="en-US" sz="2001" b="1">
              <a:solidFill>
                <a:srgbClr val="FFFFFF"/>
              </a:solidFill>
              <a:latin typeface="Aptos Bold"/>
              <a:ea typeface="Aptos Bold"/>
              <a:cs typeface="Aptos Bold"/>
              <a:sym typeface="Aptos Bold"/>
            </a:endParaRPr>
          </a:p>
          <a:p>
            <a:pPr algn="l">
              <a:lnSpc>
                <a:spcPts val="1981"/>
              </a:lnSpc>
            </a:pPr>
            <a:r>
              <a:rPr lang="en-US" sz="2001">
                <a:solidFill>
                  <a:srgbClr val="501214"/>
                </a:solidFill>
                <a:latin typeface="Aptos"/>
                <a:ea typeface="Aptos"/>
                <a:cs typeface="Aptos"/>
                <a:sym typeface="Aptos"/>
              </a:rPr>
              <a:t>For other parts of campus, contact our Facilities team through</a:t>
            </a:r>
            <a:r>
              <a:rPr lang="en-US" sz="2001" b="1">
                <a:solidFill>
                  <a:srgbClr val="501214"/>
                </a:solidFill>
                <a:latin typeface="Aptos Bold"/>
                <a:ea typeface="Aptos Bold"/>
                <a:cs typeface="Aptos Bold"/>
                <a:sym typeface="Aptos Bold"/>
              </a:rPr>
              <a:t> </a:t>
            </a:r>
            <a:r>
              <a:rPr lang="en-US" sz="2001" b="1" u="sng">
                <a:solidFill>
                  <a:srgbClr val="FFFFFF"/>
                </a:solidFill>
                <a:latin typeface="Aptos Bold"/>
                <a:ea typeface="Aptos Bold"/>
                <a:cs typeface="Aptos Bold"/>
                <a:sym typeface="Aptos Bold"/>
                <a:hlinkClick r:id="rId8" tooltip="https://www.facilities.txst.edu/contact-us-email.html"/>
              </a:rPr>
              <a:t>Bobcat FixIt.</a:t>
            </a:r>
          </a:p>
          <a:p>
            <a:pPr algn="l">
              <a:lnSpc>
                <a:spcPts val="1981"/>
              </a:lnSpc>
            </a:pPr>
            <a:endParaRPr lang="en-US" sz="2001" b="1" u="sng">
              <a:solidFill>
                <a:srgbClr val="FFFFFF"/>
              </a:solidFill>
              <a:latin typeface="Aptos Bold"/>
              <a:ea typeface="Aptos Bold"/>
              <a:cs typeface="Aptos Bold"/>
              <a:sym typeface="Aptos Bold"/>
              <a:hlinkClick r:id="rId8" tooltip="https://www.facilities.txst.edu/contact-us-email.html"/>
            </a:endParaRPr>
          </a:p>
          <a:p>
            <a:pPr algn="l">
              <a:lnSpc>
                <a:spcPts val="1981"/>
              </a:lnSpc>
            </a:pPr>
            <a:r>
              <a:rPr lang="en-US" sz="2001">
                <a:solidFill>
                  <a:srgbClr val="501214"/>
                </a:solidFill>
                <a:latin typeface="Aptos"/>
                <a:ea typeface="Aptos"/>
                <a:cs typeface="Aptos"/>
                <a:sym typeface="Aptos"/>
              </a:rPr>
              <a:t>To report a chemical spill, call </a:t>
            </a:r>
          </a:p>
          <a:p>
            <a:pPr algn="l">
              <a:lnSpc>
                <a:spcPts val="1981"/>
              </a:lnSpc>
            </a:pPr>
            <a:r>
              <a:rPr lang="en-US" sz="2001" b="1">
                <a:solidFill>
                  <a:srgbClr val="FFFFFF"/>
                </a:solidFill>
                <a:latin typeface="Aptos Bold"/>
                <a:ea typeface="Aptos Bold"/>
                <a:cs typeface="Aptos Bold"/>
                <a:sym typeface="Aptos Bold"/>
              </a:rPr>
              <a:t>512-245-3616.</a:t>
            </a:r>
          </a:p>
        </p:txBody>
      </p:sp>
      <p:sp>
        <p:nvSpPr>
          <p:cNvPr id="26" name="TextBox 26"/>
          <p:cNvSpPr txBox="1"/>
          <p:nvPr/>
        </p:nvSpPr>
        <p:spPr>
          <a:xfrm>
            <a:off x="9144000" y="6044030"/>
            <a:ext cx="3761243" cy="3977687"/>
          </a:xfrm>
          <a:prstGeom prst="rect">
            <a:avLst/>
          </a:prstGeom>
        </p:spPr>
        <p:txBody>
          <a:bodyPr lIns="0" tIns="0" rIns="0" bIns="0" rtlCol="0" anchor="t">
            <a:spAutoFit/>
          </a:bodyPr>
          <a:lstStyle/>
          <a:p>
            <a:pPr algn="l">
              <a:lnSpc>
                <a:spcPts val="1981"/>
              </a:lnSpc>
            </a:pPr>
            <a:r>
              <a:rPr lang="en-US" sz="2001">
                <a:solidFill>
                  <a:srgbClr val="501214"/>
                </a:solidFill>
                <a:latin typeface="Aptos"/>
                <a:ea typeface="Aptos"/>
                <a:cs typeface="Aptos"/>
                <a:sym typeface="Aptos"/>
              </a:rPr>
              <a:t>Get involved in city and campus efforts to maintain clean, high quality waterways. </a:t>
            </a:r>
          </a:p>
          <a:p>
            <a:pPr algn="l">
              <a:lnSpc>
                <a:spcPts val="1981"/>
              </a:lnSpc>
            </a:pPr>
            <a:endParaRPr lang="en-US" sz="2001">
              <a:solidFill>
                <a:srgbClr val="501214"/>
              </a:solidFill>
              <a:latin typeface="Aptos"/>
              <a:ea typeface="Aptos"/>
              <a:cs typeface="Aptos"/>
              <a:sym typeface="Aptos"/>
            </a:endParaRPr>
          </a:p>
          <a:p>
            <a:pPr algn="l">
              <a:lnSpc>
                <a:spcPts val="1981"/>
              </a:lnSpc>
            </a:pPr>
            <a:r>
              <a:rPr lang="en-US" sz="2001">
                <a:solidFill>
                  <a:srgbClr val="501214"/>
                </a:solidFill>
                <a:latin typeface="Aptos"/>
                <a:ea typeface="Aptos"/>
                <a:cs typeface="Aptos"/>
                <a:sym typeface="Aptos"/>
              </a:rPr>
              <a:t>Participate in </a:t>
            </a:r>
            <a:r>
              <a:rPr lang="en-US" sz="2001" b="1" u="sng">
                <a:solidFill>
                  <a:srgbClr val="FFFFFF"/>
                </a:solidFill>
                <a:latin typeface="Aptos Bold"/>
                <a:ea typeface="Aptos Bold"/>
                <a:cs typeface="Aptos Bold"/>
                <a:sym typeface="Aptos Bold"/>
                <a:hlinkClick r:id="rId9" tooltip="https://sustainability.txst.edu/involvement/my-txst-my-home-a-cleaner-campus-starts-here.html"/>
              </a:rPr>
              <a:t>My TXST My Home</a:t>
            </a:r>
            <a:r>
              <a:rPr lang="en-US" sz="2001">
                <a:solidFill>
                  <a:srgbClr val="501214"/>
                </a:solidFill>
                <a:latin typeface="Aptos"/>
                <a:ea typeface="Aptos"/>
                <a:cs typeface="Aptos"/>
                <a:sym typeface="Aptos"/>
              </a:rPr>
              <a:t> campus cleanups to keep campus and the river free of litter.</a:t>
            </a:r>
          </a:p>
          <a:p>
            <a:pPr algn="l">
              <a:lnSpc>
                <a:spcPts val="1981"/>
              </a:lnSpc>
            </a:pPr>
            <a:endParaRPr lang="en-US" sz="2001">
              <a:solidFill>
                <a:srgbClr val="501214"/>
              </a:solidFill>
              <a:latin typeface="Aptos"/>
              <a:ea typeface="Aptos"/>
              <a:cs typeface="Aptos"/>
              <a:sym typeface="Aptos"/>
            </a:endParaRPr>
          </a:p>
          <a:p>
            <a:pPr algn="l">
              <a:lnSpc>
                <a:spcPts val="1981"/>
              </a:lnSpc>
            </a:pPr>
            <a:r>
              <a:rPr lang="en-US" sz="2001">
                <a:solidFill>
                  <a:srgbClr val="501214"/>
                </a:solidFill>
                <a:latin typeface="Aptos"/>
                <a:ea typeface="Aptos"/>
                <a:cs typeface="Aptos"/>
                <a:sym typeface="Aptos"/>
              </a:rPr>
              <a:t>Join </a:t>
            </a:r>
            <a:r>
              <a:rPr lang="en-US" sz="2001" b="1" u="sng">
                <a:solidFill>
                  <a:srgbClr val="FFFFFF"/>
                </a:solidFill>
                <a:latin typeface="Aptos Bold"/>
                <a:ea typeface="Aptos Bold"/>
                <a:cs typeface="Aptos Bold"/>
                <a:sym typeface="Aptos Bold"/>
                <a:hlinkClick r:id="rId10" tooltip="https://www.meadowscenter.txst.edu/leadership/texasstreamteam.html"/>
              </a:rPr>
              <a:t>Bobcat Stream Team</a:t>
            </a:r>
            <a:r>
              <a:rPr lang="en-US" sz="2001">
                <a:solidFill>
                  <a:srgbClr val="501214"/>
                </a:solidFill>
                <a:latin typeface="Aptos"/>
                <a:ea typeface="Aptos"/>
                <a:cs typeface="Aptos"/>
                <a:sym typeface="Aptos"/>
              </a:rPr>
              <a:t> to learn about water quality testing and ecology.</a:t>
            </a:r>
          </a:p>
          <a:p>
            <a:pPr algn="l">
              <a:lnSpc>
                <a:spcPts val="1981"/>
              </a:lnSpc>
            </a:pPr>
            <a:endParaRPr lang="en-US" sz="2001">
              <a:solidFill>
                <a:srgbClr val="501214"/>
              </a:solidFill>
              <a:latin typeface="Aptos"/>
              <a:ea typeface="Aptos"/>
              <a:cs typeface="Aptos"/>
              <a:sym typeface="Aptos"/>
            </a:endParaRPr>
          </a:p>
          <a:p>
            <a:pPr algn="l">
              <a:lnSpc>
                <a:spcPts val="1981"/>
              </a:lnSpc>
            </a:pPr>
            <a:r>
              <a:rPr lang="en-US" sz="2001">
                <a:solidFill>
                  <a:srgbClr val="501214"/>
                </a:solidFill>
                <a:latin typeface="Aptos"/>
                <a:ea typeface="Aptos"/>
                <a:cs typeface="Aptos"/>
                <a:sym typeface="Aptos"/>
              </a:rPr>
              <a:t>Keep up with the </a:t>
            </a:r>
            <a:r>
              <a:rPr lang="en-US" sz="2001" b="1" u="sng">
                <a:solidFill>
                  <a:srgbClr val="FFFFFF"/>
                </a:solidFill>
                <a:latin typeface="Aptos Bold"/>
                <a:ea typeface="Aptos Bold"/>
                <a:cs typeface="Aptos Bold"/>
                <a:sym typeface="Aptos Bold"/>
                <a:hlinkClick r:id="rId11" tooltip="https://sustainability.txst.edu"/>
              </a:rPr>
              <a:t>TXST Office of Sustainability</a:t>
            </a:r>
            <a:r>
              <a:rPr lang="en-US" sz="2001">
                <a:solidFill>
                  <a:srgbClr val="501214"/>
                </a:solidFill>
                <a:latin typeface="Aptos"/>
                <a:ea typeface="Aptos"/>
                <a:cs typeface="Aptos"/>
                <a:sym typeface="Aptos"/>
              </a:rPr>
              <a:t> to hear about upcoming stewardship opportunities.</a:t>
            </a:r>
          </a:p>
        </p:txBody>
      </p:sp>
      <p:sp>
        <p:nvSpPr>
          <p:cNvPr id="27" name="AutoShape 27"/>
          <p:cNvSpPr/>
          <p:nvPr/>
        </p:nvSpPr>
        <p:spPr>
          <a:xfrm>
            <a:off x="4215298" y="4375908"/>
            <a:ext cx="0" cy="5042471"/>
          </a:xfrm>
          <a:prstGeom prst="line">
            <a:avLst/>
          </a:prstGeom>
          <a:ln w="38100" cap="flat">
            <a:solidFill>
              <a:srgbClr val="501214"/>
            </a:solidFill>
            <a:prstDash val="solid"/>
            <a:headEnd type="none" w="sm" len="sm"/>
            <a:tailEnd type="none" w="sm" len="sm"/>
          </a:ln>
        </p:spPr>
        <p:txBody>
          <a:bodyPr/>
          <a:lstStyle/>
          <a:p>
            <a:endParaRPr lang="en-US"/>
          </a:p>
        </p:txBody>
      </p:sp>
      <p:sp>
        <p:nvSpPr>
          <p:cNvPr id="28" name="AutoShape 28"/>
          <p:cNvSpPr/>
          <p:nvPr/>
        </p:nvSpPr>
        <p:spPr>
          <a:xfrm>
            <a:off x="8687747" y="4375908"/>
            <a:ext cx="0" cy="5042471"/>
          </a:xfrm>
          <a:prstGeom prst="line">
            <a:avLst/>
          </a:prstGeom>
          <a:ln w="38100" cap="flat">
            <a:solidFill>
              <a:srgbClr val="501214"/>
            </a:solidFill>
            <a:prstDash val="solid"/>
            <a:headEnd type="none" w="sm" len="sm"/>
            <a:tailEnd type="none" w="sm" len="sm"/>
          </a:ln>
        </p:spPr>
        <p:txBody>
          <a:bodyPr/>
          <a:lstStyle/>
          <a:p>
            <a:endParaRPr lang="en-US"/>
          </a:p>
        </p:txBody>
      </p:sp>
      <p:sp>
        <p:nvSpPr>
          <p:cNvPr id="29" name="AutoShape 29"/>
          <p:cNvSpPr/>
          <p:nvPr/>
        </p:nvSpPr>
        <p:spPr>
          <a:xfrm>
            <a:off x="13160197" y="4375908"/>
            <a:ext cx="0" cy="5042471"/>
          </a:xfrm>
          <a:prstGeom prst="line">
            <a:avLst/>
          </a:prstGeom>
          <a:ln w="38100" cap="flat">
            <a:solidFill>
              <a:srgbClr val="501214"/>
            </a:solidFill>
            <a:prstDash val="solid"/>
            <a:headEnd type="none" w="sm" len="sm"/>
            <a:tailEnd type="none" w="sm" len="sm"/>
          </a:ln>
        </p:spPr>
        <p:txBody>
          <a:bodyPr/>
          <a:lstStyle/>
          <a:p>
            <a:endParaRPr lang="en-US"/>
          </a:p>
        </p:txBody>
      </p:sp>
      <p:sp>
        <p:nvSpPr>
          <p:cNvPr id="30" name="TextBox 30"/>
          <p:cNvSpPr txBox="1"/>
          <p:nvPr/>
        </p:nvSpPr>
        <p:spPr>
          <a:xfrm>
            <a:off x="13522080" y="5968169"/>
            <a:ext cx="4313395" cy="3843659"/>
          </a:xfrm>
          <a:prstGeom prst="rect">
            <a:avLst/>
          </a:prstGeom>
        </p:spPr>
        <p:txBody>
          <a:bodyPr lIns="0" tIns="0" rIns="0" bIns="0" rtlCol="0" anchor="t">
            <a:spAutoFit/>
          </a:bodyPr>
          <a:lstStyle/>
          <a:p>
            <a:pPr algn="l">
              <a:lnSpc>
                <a:spcPts val="2362"/>
              </a:lnSpc>
            </a:pPr>
            <a:r>
              <a:rPr lang="en-US" sz="2001">
                <a:solidFill>
                  <a:srgbClr val="501214"/>
                </a:solidFill>
                <a:latin typeface="Aptos"/>
                <a:ea typeface="Aptos"/>
                <a:cs typeface="Aptos"/>
                <a:sym typeface="Aptos"/>
              </a:rPr>
              <a:t>The biggest influence on aquifer levels and water scarcity in San Marcos is </a:t>
            </a:r>
            <a:r>
              <a:rPr lang="en-US" sz="2001" b="1">
                <a:solidFill>
                  <a:srgbClr val="FFFFFF"/>
                </a:solidFill>
                <a:latin typeface="Aptos Bold"/>
                <a:ea typeface="Aptos Bold"/>
                <a:cs typeface="Aptos Bold"/>
                <a:sym typeface="Aptos Bold"/>
              </a:rPr>
              <a:t>urban development.</a:t>
            </a:r>
            <a:r>
              <a:rPr lang="en-US" sz="2001">
                <a:solidFill>
                  <a:srgbClr val="501214"/>
                </a:solidFill>
                <a:latin typeface="Aptos"/>
                <a:ea typeface="Aptos"/>
                <a:cs typeface="Aptos"/>
                <a:sym typeface="Aptos"/>
              </a:rPr>
              <a:t> What types of businesses, industries, and housing projects are being built, and how much water are they using?</a:t>
            </a:r>
          </a:p>
          <a:p>
            <a:pPr algn="l">
              <a:lnSpc>
                <a:spcPts val="2362"/>
              </a:lnSpc>
            </a:pPr>
            <a:endParaRPr lang="en-US" sz="2001">
              <a:solidFill>
                <a:srgbClr val="501214"/>
              </a:solidFill>
              <a:latin typeface="Aptos"/>
              <a:ea typeface="Aptos"/>
              <a:cs typeface="Aptos"/>
              <a:sym typeface="Aptos"/>
            </a:endParaRPr>
          </a:p>
          <a:p>
            <a:pPr algn="l">
              <a:lnSpc>
                <a:spcPts val="2362"/>
              </a:lnSpc>
            </a:pPr>
            <a:r>
              <a:rPr lang="en-US" sz="2001">
                <a:solidFill>
                  <a:srgbClr val="501214"/>
                </a:solidFill>
                <a:latin typeface="Aptos"/>
                <a:ea typeface="Aptos"/>
                <a:cs typeface="Aptos"/>
                <a:sym typeface="Aptos"/>
              </a:rPr>
              <a:t>You can participate in the process for approving or blocking certain kinds of development in San Marcos by speaking to elected officials and attending public government meetings. Remember to make your voice heard!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9827529" y="2142238"/>
            <a:ext cx="7675628" cy="6591722"/>
            <a:chOff x="0" y="0"/>
            <a:chExt cx="760196" cy="652846"/>
          </a:xfrm>
        </p:grpSpPr>
        <p:sp>
          <p:nvSpPr>
            <p:cNvPr id="5" name="Freeform 5"/>
            <p:cNvSpPr/>
            <p:nvPr/>
          </p:nvSpPr>
          <p:spPr>
            <a:xfrm>
              <a:off x="-968" y="-278"/>
              <a:ext cx="761363" cy="653124"/>
            </a:xfrm>
            <a:custGeom>
              <a:avLst/>
              <a:gdLst/>
              <a:ahLst/>
              <a:cxnLst/>
              <a:rect l="l" t="t" r="r" b="b"/>
              <a:pathLst>
                <a:path w="761363" h="653124">
                  <a:moveTo>
                    <a:pt x="31106" y="104518"/>
                  </a:moveTo>
                  <a:cubicBezTo>
                    <a:pt x="-32712" y="204183"/>
                    <a:pt x="12892" y="301190"/>
                    <a:pt x="67463" y="352676"/>
                  </a:cubicBezTo>
                  <a:lnTo>
                    <a:pt x="386535" y="653124"/>
                  </a:lnTo>
                  <a:lnTo>
                    <a:pt x="698872" y="353750"/>
                  </a:lnTo>
                  <a:cubicBezTo>
                    <a:pt x="749627" y="298364"/>
                    <a:pt x="769630" y="239615"/>
                    <a:pt x="758277" y="174197"/>
                  </a:cubicBezTo>
                  <a:cubicBezTo>
                    <a:pt x="743352" y="83704"/>
                    <a:pt x="667371" y="13495"/>
                    <a:pt x="573511" y="3469"/>
                  </a:cubicBezTo>
                  <a:cubicBezTo>
                    <a:pt x="515945" y="-2873"/>
                    <a:pt x="460336" y="13375"/>
                    <a:pt x="416934" y="48772"/>
                  </a:cubicBezTo>
                  <a:cubicBezTo>
                    <a:pt x="405252" y="58296"/>
                    <a:pt x="394811" y="68944"/>
                    <a:pt x="385712" y="80517"/>
                  </a:cubicBezTo>
                  <a:cubicBezTo>
                    <a:pt x="374914" y="67340"/>
                    <a:pt x="362255" y="55287"/>
                    <a:pt x="347936" y="44604"/>
                  </a:cubicBezTo>
                  <a:cubicBezTo>
                    <a:pt x="298027" y="7376"/>
                    <a:pt x="234496" y="-8091"/>
                    <a:pt x="173471" y="4091"/>
                  </a:cubicBezTo>
                  <a:cubicBezTo>
                    <a:pt x="115673" y="15049"/>
                    <a:pt x="63794" y="51641"/>
                    <a:pt x="31106" y="104518"/>
                  </a:cubicBezTo>
                  <a:close/>
                </a:path>
              </a:pathLst>
            </a:custGeom>
            <a:blipFill>
              <a:blip r:embed="rId3"/>
              <a:stretch>
                <a:fillRect l="127" t="-1828" r="-33040" b="-1464"/>
              </a:stretch>
            </a:blipFill>
          </p:spPr>
          <p:txBody>
            <a:bodyPr/>
            <a:lstStyle/>
            <a:p>
              <a:endParaRPr lang="en-US"/>
            </a:p>
          </p:txBody>
        </p:sp>
      </p:grpSp>
      <p:sp>
        <p:nvSpPr>
          <p:cNvPr id="6" name="Freeform 6"/>
          <p:cNvSpPr/>
          <p:nvPr/>
        </p:nvSpPr>
        <p:spPr>
          <a:xfrm>
            <a:off x="9144000" y="2290664"/>
            <a:ext cx="4948245" cy="7422368"/>
          </a:xfrm>
          <a:custGeom>
            <a:avLst/>
            <a:gdLst/>
            <a:ahLst/>
            <a:cxnLst/>
            <a:rect l="l" t="t" r="r" b="b"/>
            <a:pathLst>
              <a:path w="4948245" h="7422368">
                <a:moveTo>
                  <a:pt x="0" y="0"/>
                </a:moveTo>
                <a:lnTo>
                  <a:pt x="4948245" y="0"/>
                </a:lnTo>
                <a:lnTo>
                  <a:pt x="4948245" y="7422368"/>
                </a:lnTo>
                <a:lnTo>
                  <a:pt x="0" y="7422368"/>
                </a:lnTo>
                <a:lnTo>
                  <a:pt x="0" y="0"/>
                </a:lnTo>
                <a:close/>
              </a:path>
            </a:pathLst>
          </a:custGeom>
          <a:blipFill>
            <a:blip r:embed="rId4"/>
            <a:stretch>
              <a:fillRect/>
            </a:stretch>
          </a:blipFill>
        </p:spPr>
        <p:txBody>
          <a:bodyPr/>
          <a:lstStyle/>
          <a:p>
            <a:endParaRPr lang="en-US"/>
          </a:p>
        </p:txBody>
      </p:sp>
      <p:grpSp>
        <p:nvGrpSpPr>
          <p:cNvPr id="7" name="Group 7"/>
          <p:cNvGrpSpPr/>
          <p:nvPr/>
        </p:nvGrpSpPr>
        <p:grpSpPr>
          <a:xfrm>
            <a:off x="0" y="10098815"/>
            <a:ext cx="18288000" cy="188185"/>
            <a:chOff x="0" y="0"/>
            <a:chExt cx="24384000" cy="250914"/>
          </a:xfrm>
        </p:grpSpPr>
        <p:sp>
          <p:nvSpPr>
            <p:cNvPr id="8" name="Freeform 8"/>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sp>
        <p:nvSpPr>
          <p:cNvPr id="9" name="Freeform 9"/>
          <p:cNvSpPr/>
          <p:nvPr/>
        </p:nvSpPr>
        <p:spPr>
          <a:xfrm rot="1674169" flipH="1">
            <a:off x="9048069" y="6626856"/>
            <a:ext cx="1129085" cy="1124979"/>
          </a:xfrm>
          <a:custGeom>
            <a:avLst/>
            <a:gdLst/>
            <a:ahLst/>
            <a:cxnLst/>
            <a:rect l="l" t="t" r="r" b="b"/>
            <a:pathLst>
              <a:path w="1129085" h="1124979">
                <a:moveTo>
                  <a:pt x="1129084" y="0"/>
                </a:moveTo>
                <a:lnTo>
                  <a:pt x="0" y="0"/>
                </a:lnTo>
                <a:lnTo>
                  <a:pt x="0" y="1124979"/>
                </a:lnTo>
                <a:lnTo>
                  <a:pt x="1129084" y="1124979"/>
                </a:lnTo>
                <a:lnTo>
                  <a:pt x="1129084"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p:cNvSpPr txBox="1"/>
          <p:nvPr/>
        </p:nvSpPr>
        <p:spPr>
          <a:xfrm>
            <a:off x="1028700" y="1361669"/>
            <a:ext cx="9505294" cy="1380162"/>
          </a:xfrm>
          <a:prstGeom prst="rect">
            <a:avLst/>
          </a:prstGeom>
        </p:spPr>
        <p:txBody>
          <a:bodyPr lIns="0" tIns="0" rIns="0" bIns="0" rtlCol="0" anchor="t">
            <a:spAutoFit/>
          </a:bodyPr>
          <a:lstStyle/>
          <a:p>
            <a:pPr algn="l">
              <a:lnSpc>
                <a:spcPts val="11474"/>
              </a:lnSpc>
            </a:pPr>
            <a:r>
              <a:rPr lang="en-US" sz="7968" b="1">
                <a:solidFill>
                  <a:srgbClr val="F5F1EE"/>
                </a:solidFill>
                <a:latin typeface="Aptos Bold"/>
                <a:ea typeface="Aptos Bold"/>
                <a:cs typeface="Aptos Bold"/>
                <a:sym typeface="Aptos Bold"/>
              </a:rPr>
              <a:t>Every Drop Counts!</a:t>
            </a:r>
          </a:p>
        </p:txBody>
      </p:sp>
      <p:sp>
        <p:nvSpPr>
          <p:cNvPr id="11" name="TextBox 11"/>
          <p:cNvSpPr txBox="1"/>
          <p:nvPr/>
        </p:nvSpPr>
        <p:spPr>
          <a:xfrm>
            <a:off x="1028700" y="3360143"/>
            <a:ext cx="8425782" cy="3711702"/>
          </a:xfrm>
          <a:prstGeom prst="rect">
            <a:avLst/>
          </a:prstGeom>
        </p:spPr>
        <p:txBody>
          <a:bodyPr lIns="0" tIns="0" rIns="0" bIns="0" rtlCol="0" anchor="t">
            <a:spAutoFit/>
          </a:bodyPr>
          <a:lstStyle/>
          <a:p>
            <a:pPr algn="l">
              <a:lnSpc>
                <a:spcPts val="3744"/>
              </a:lnSpc>
            </a:pPr>
            <a:r>
              <a:rPr lang="en-US" sz="2600">
                <a:solidFill>
                  <a:srgbClr val="FFFFFF"/>
                </a:solidFill>
                <a:latin typeface="Aptos"/>
                <a:ea typeface="Aptos"/>
                <a:cs typeface="Aptos"/>
                <a:sym typeface="Aptos"/>
              </a:rPr>
              <a:t>Every effort made towards water conservation and stewardship has a </a:t>
            </a:r>
            <a:r>
              <a:rPr lang="en-US" sz="2600" b="1">
                <a:solidFill>
                  <a:srgbClr val="EBBA45"/>
                </a:solidFill>
                <a:latin typeface="Aptos Bold"/>
                <a:ea typeface="Aptos Bold"/>
                <a:cs typeface="Aptos Bold"/>
                <a:sym typeface="Aptos Bold"/>
              </a:rPr>
              <a:t>downstream effect</a:t>
            </a:r>
            <a:r>
              <a:rPr lang="en-US" sz="2600">
                <a:solidFill>
                  <a:srgbClr val="FFFFFF"/>
                </a:solidFill>
                <a:latin typeface="Aptos"/>
                <a:ea typeface="Aptos"/>
                <a:cs typeface="Aptos"/>
                <a:sym typeface="Aptos"/>
              </a:rPr>
              <a:t>, even if it feels small. </a:t>
            </a:r>
          </a:p>
          <a:p>
            <a:pPr algn="l">
              <a:lnSpc>
                <a:spcPts val="3744"/>
              </a:lnSpc>
            </a:pPr>
            <a:endParaRPr lang="en-US" sz="2600">
              <a:solidFill>
                <a:srgbClr val="FFFFFF"/>
              </a:solidFill>
              <a:latin typeface="Aptos"/>
              <a:ea typeface="Aptos"/>
              <a:cs typeface="Aptos"/>
              <a:sym typeface="Aptos"/>
            </a:endParaRPr>
          </a:p>
          <a:p>
            <a:pPr algn="l">
              <a:lnSpc>
                <a:spcPts val="3744"/>
              </a:lnSpc>
            </a:pPr>
            <a:r>
              <a:rPr lang="en-US" sz="2600">
                <a:solidFill>
                  <a:srgbClr val="FFFFFF"/>
                </a:solidFill>
                <a:latin typeface="Aptos"/>
                <a:ea typeface="Aptos"/>
                <a:cs typeface="Aptos"/>
                <a:sym typeface="Aptos"/>
              </a:rPr>
              <a:t>When everyone pitches in to preserve water resources, together we can ensure a future of healthy ecosystems and healthy communities. </a:t>
            </a:r>
          </a:p>
          <a:p>
            <a:pPr algn="l">
              <a:lnSpc>
                <a:spcPts val="3744"/>
              </a:lnSpc>
            </a:pPr>
            <a:endParaRPr lang="en-US" sz="2600">
              <a:solidFill>
                <a:srgbClr val="FFFFFF"/>
              </a:solidFill>
              <a:latin typeface="Aptos"/>
              <a:ea typeface="Aptos"/>
              <a:cs typeface="Aptos"/>
              <a:sym typeface="Aptos"/>
            </a:endParaRPr>
          </a:p>
        </p:txBody>
      </p:sp>
      <p:grpSp>
        <p:nvGrpSpPr>
          <p:cNvPr id="12" name="Group 12"/>
          <p:cNvGrpSpPr/>
          <p:nvPr/>
        </p:nvGrpSpPr>
        <p:grpSpPr>
          <a:xfrm>
            <a:off x="4247298" y="7299223"/>
            <a:ext cx="5805077" cy="1543050"/>
            <a:chOff x="0" y="0"/>
            <a:chExt cx="7740103" cy="2057400"/>
          </a:xfrm>
        </p:grpSpPr>
        <p:grpSp>
          <p:nvGrpSpPr>
            <p:cNvPr id="13" name="Group 13"/>
            <p:cNvGrpSpPr/>
            <p:nvPr/>
          </p:nvGrpSpPr>
          <p:grpSpPr>
            <a:xfrm>
              <a:off x="0" y="0"/>
              <a:ext cx="7740103" cy="2057400"/>
              <a:chOff x="0" y="0"/>
              <a:chExt cx="1528909" cy="406400"/>
            </a:xfrm>
          </p:grpSpPr>
          <p:sp>
            <p:nvSpPr>
              <p:cNvPr id="14" name="Freeform 14"/>
              <p:cNvSpPr/>
              <p:nvPr/>
            </p:nvSpPr>
            <p:spPr>
              <a:xfrm>
                <a:off x="0" y="0"/>
                <a:ext cx="1528909" cy="406400"/>
              </a:xfrm>
              <a:custGeom>
                <a:avLst/>
                <a:gdLst/>
                <a:ahLst/>
                <a:cxnLst/>
                <a:rect l="l" t="t" r="r" b="b"/>
                <a:pathLst>
                  <a:path w="1528909" h="406400">
                    <a:moveTo>
                      <a:pt x="1325709" y="0"/>
                    </a:moveTo>
                    <a:cubicBezTo>
                      <a:pt x="1437934" y="0"/>
                      <a:pt x="1528909" y="90976"/>
                      <a:pt x="1528909" y="203200"/>
                    </a:cubicBezTo>
                    <a:cubicBezTo>
                      <a:pt x="1528909" y="315424"/>
                      <a:pt x="1437934" y="406400"/>
                      <a:pt x="1325709" y="406400"/>
                    </a:cubicBezTo>
                    <a:lnTo>
                      <a:pt x="203200" y="406400"/>
                    </a:lnTo>
                    <a:cubicBezTo>
                      <a:pt x="90976" y="406400"/>
                      <a:pt x="0" y="315424"/>
                      <a:pt x="0" y="203200"/>
                    </a:cubicBezTo>
                    <a:cubicBezTo>
                      <a:pt x="0" y="90976"/>
                      <a:pt x="90976" y="0"/>
                      <a:pt x="203200" y="0"/>
                    </a:cubicBezTo>
                    <a:close/>
                  </a:path>
                </a:pathLst>
              </a:custGeom>
              <a:solidFill>
                <a:srgbClr val="F87860"/>
              </a:solidFill>
            </p:spPr>
            <p:txBody>
              <a:bodyPr/>
              <a:lstStyle/>
              <a:p>
                <a:endParaRPr lang="en-US"/>
              </a:p>
            </p:txBody>
          </p:sp>
          <p:sp>
            <p:nvSpPr>
              <p:cNvPr id="15" name="TextBox 15"/>
              <p:cNvSpPr txBox="1"/>
              <p:nvPr/>
            </p:nvSpPr>
            <p:spPr>
              <a:xfrm>
                <a:off x="0" y="66675"/>
                <a:ext cx="1528909" cy="339725"/>
              </a:xfrm>
              <a:prstGeom prst="rect">
                <a:avLst/>
              </a:prstGeom>
            </p:spPr>
            <p:txBody>
              <a:bodyPr lIns="50800" tIns="50800" rIns="50800" bIns="50800" rtlCol="0" anchor="ctr"/>
              <a:lstStyle/>
              <a:p>
                <a:pPr algn="ctr">
                  <a:lnSpc>
                    <a:spcPts val="2093"/>
                  </a:lnSpc>
                </a:pPr>
                <a:endParaRPr/>
              </a:p>
            </p:txBody>
          </p:sp>
        </p:grpSp>
        <p:sp>
          <p:nvSpPr>
            <p:cNvPr id="16" name="TextBox 16"/>
            <p:cNvSpPr txBox="1"/>
            <p:nvPr/>
          </p:nvSpPr>
          <p:spPr>
            <a:xfrm>
              <a:off x="466984" y="280423"/>
              <a:ext cx="7273120" cy="1591805"/>
            </a:xfrm>
            <a:prstGeom prst="rect">
              <a:avLst/>
            </a:prstGeom>
          </p:spPr>
          <p:txBody>
            <a:bodyPr lIns="0" tIns="0" rIns="0" bIns="0" rtlCol="0" anchor="t">
              <a:spAutoFit/>
            </a:bodyPr>
            <a:lstStyle/>
            <a:p>
              <a:pPr algn="l">
                <a:lnSpc>
                  <a:spcPts val="4539"/>
                </a:lnSpc>
              </a:pPr>
              <a:r>
                <a:rPr lang="en-US" sz="4585" b="1" i="1">
                  <a:solidFill>
                    <a:srgbClr val="501214"/>
                  </a:solidFill>
                  <a:latin typeface="Aptos Bold Italics"/>
                  <a:ea typeface="Aptos Bold Italics"/>
                  <a:cs typeface="Aptos Bold Italics"/>
                  <a:sym typeface="Aptos Bold Italics"/>
                </a:rPr>
                <a:t>Protect our aquifer- it’s the Bobcat way!</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1006</Words>
  <Application>Microsoft Office PowerPoint</Application>
  <PresentationFormat>Custom</PresentationFormat>
  <Paragraphs>79</Paragraphs>
  <Slides>8</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Aptos Bold Italics</vt:lpstr>
      <vt:lpstr>Calibri</vt:lpstr>
      <vt:lpstr>Aptos</vt:lpstr>
      <vt:lpstr>Arial</vt:lpstr>
      <vt:lpstr>Canva Sans Italics</vt:lpstr>
      <vt:lpstr>Aptos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campus water resources</dc:title>
  <cp:lastModifiedBy>Montoya, Adriana R</cp:lastModifiedBy>
  <cp:revision>1</cp:revision>
  <dcterms:created xsi:type="dcterms:W3CDTF">2006-08-16T00:00:00Z</dcterms:created>
  <dcterms:modified xsi:type="dcterms:W3CDTF">2026-08-12T21:35:12Z</dcterms:modified>
  <dc:identifier>DAHL_lIvazc</dc:identifier>
</cp:coreProperties>
</file>